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257" r:id="rId3"/>
    <p:sldId id="259" r:id="rId4"/>
    <p:sldId id="260" r:id="rId5"/>
    <p:sldId id="261" r:id="rId6"/>
    <p:sldId id="262" r:id="rId7"/>
    <p:sldId id="263" r:id="rId8"/>
    <p:sldId id="264" r:id="rId9"/>
    <p:sldId id="266" r:id="rId10"/>
    <p:sldId id="267" r:id="rId11"/>
    <p:sldId id="268" r:id="rId12"/>
    <p:sldId id="269" r:id="rId13"/>
    <p:sldId id="270" r:id="rId14"/>
    <p:sldId id="272" r:id="rId15"/>
    <p:sldId id="273" r:id="rId16"/>
    <p:sldId id="275" r:id="rId17"/>
    <p:sldId id="276" r:id="rId18"/>
    <p:sldId id="277" r:id="rId19"/>
    <p:sldId id="279" r:id="rId20"/>
    <p:sldId id="280"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639" autoAdjust="0"/>
  </p:normalViewPr>
  <p:slideViewPr>
    <p:cSldViewPr>
      <p:cViewPr varScale="1">
        <p:scale>
          <a:sx n="116" d="100"/>
          <a:sy n="116" d="100"/>
        </p:scale>
        <p:origin x="-149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53B38CA-C7D2-4329-9A8A-61D50A94DB75}" type="datetimeFigureOut">
              <a:rPr lang="en-US" smtClean="0"/>
              <a:t>1/8/2015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88791ED-A7A3-476E-B699-01CF3A2E1A40}" type="slidenum">
              <a:rPr lang="en-US" smtClean="0"/>
              <a:t>‹#›</a:t>
            </a:fld>
            <a:endParaRPr lang="en-US"/>
          </a:p>
        </p:txBody>
      </p:sp>
    </p:spTree>
    <p:extLst>
      <p:ext uri="{BB962C8B-B14F-4D97-AF65-F5344CB8AC3E}">
        <p14:creationId xmlns:p14="http://schemas.microsoft.com/office/powerpoint/2010/main" val="92182624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6CD46BA-0B30-419B-936D-C9C56A045ED4}" type="datetimeFigureOut">
              <a:rPr lang="en-US" smtClean="0"/>
              <a:t>1/8/2015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41E9DAF-3B92-4374-9B14-01459E460A4D}" type="slidenum">
              <a:rPr lang="en-US" smtClean="0"/>
              <a:t>‹#›</a:t>
            </a:fld>
            <a:endParaRPr lang="en-US"/>
          </a:p>
        </p:txBody>
      </p:sp>
    </p:spTree>
    <p:extLst>
      <p:ext uri="{BB962C8B-B14F-4D97-AF65-F5344CB8AC3E}">
        <p14:creationId xmlns:p14="http://schemas.microsoft.com/office/powerpoint/2010/main" val="363538291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1E9DAF-3B92-4374-9B14-01459E460A4D}" type="slidenum">
              <a:rPr lang="en-US" smtClean="0"/>
              <a:t>1</a:t>
            </a:fld>
            <a:endParaRPr lang="en-US"/>
          </a:p>
        </p:txBody>
      </p:sp>
      <p:sp>
        <p:nvSpPr>
          <p:cNvPr id="5" name="Date Placeholder 4"/>
          <p:cNvSpPr>
            <a:spLocks noGrp="1"/>
          </p:cNvSpPr>
          <p:nvPr>
            <p:ph type="dt" idx="11"/>
          </p:nvPr>
        </p:nvSpPr>
        <p:spPr/>
        <p:txBody>
          <a:bodyPr/>
          <a:lstStyle/>
          <a:p>
            <a:fld id="{A3A88784-688C-4401-A30B-7E6210D0B91E}" type="datetime1">
              <a:rPr lang="en-US" smtClean="0"/>
              <a:t>1/8/2015</a:t>
            </a:fld>
            <a:endParaRPr lang="en-US"/>
          </a:p>
        </p:txBody>
      </p:sp>
    </p:spTree>
    <p:extLst>
      <p:ext uri="{BB962C8B-B14F-4D97-AF65-F5344CB8AC3E}">
        <p14:creationId xmlns:p14="http://schemas.microsoft.com/office/powerpoint/2010/main" val="371018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55F7DC-FD65-498C-A503-92D784788F53}" type="datetime1">
              <a:rPr lang="en-US" smtClean="0"/>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F2603-0847-4474-9DCF-E0B71BA16EC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91A8E2-E1C7-46DE-B87F-CF9472EC6272}" type="datetime1">
              <a:rPr lang="en-US" smtClean="0"/>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BB241A-98B2-49C8-AAB3-0935232386CB}" type="datetime1">
              <a:rPr lang="en-US" smtClean="0"/>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C2782B-D0DF-4656-A9C3-8119712F5AA9}" type="datetime1">
              <a:rPr lang="en-US" smtClean="0"/>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9F7B80-7DAA-4F7D-A3CE-F41F6DD90E03}" type="datetime1">
              <a:rPr lang="en-US" smtClean="0"/>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F2603-0847-4474-9DCF-E0B71BA16EC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D5535F-3E66-4F50-B72B-6C2300729769}" type="datetime1">
              <a:rPr lang="en-US" smtClean="0"/>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ACAEE3-8698-4EF0-9F58-3A1A5839502A}" type="datetime1">
              <a:rPr lang="en-US" smtClean="0"/>
              <a:t>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F2603-0847-4474-9DCF-E0B71BA16EC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3FEE87-EB41-406E-8361-FA071213075B}" type="datetime1">
              <a:rPr lang="en-US" smtClean="0"/>
              <a:t>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375FA-5726-4ECC-8CA5-27C7ED717F9D}" type="datetime1">
              <a:rPr lang="en-US" smtClean="0"/>
              <a:t>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25479-3F46-4CE7-B549-F5E87EC61157}" type="datetime1">
              <a:rPr lang="en-US" smtClean="0"/>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F2603-0847-4474-9DCF-E0B71BA16EC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1F3C0B-2FFF-40C7-BA96-840036C3BA08}" type="datetime1">
              <a:rPr lang="en-US" smtClean="0"/>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F2603-0847-4474-9DCF-E0B71BA16E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91EC216-7B89-4FE5-9631-8E04A52F3A80}" type="datetime1">
              <a:rPr lang="en-US" smtClean="0"/>
              <a:t>1/8/2015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2FF2603-0847-4474-9DCF-E0B71BA16E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Duct system design</a:t>
            </a:r>
            <a:endParaRPr lang="en-US" dirty="0"/>
          </a:p>
        </p:txBody>
      </p:sp>
      <p:sp>
        <p:nvSpPr>
          <p:cNvPr id="3" name="Subtitle 2"/>
          <p:cNvSpPr>
            <a:spLocks noGrp="1"/>
          </p:cNvSpPr>
          <p:nvPr>
            <p:ph type="subTitle" idx="1"/>
          </p:nvPr>
        </p:nvSpPr>
        <p:spPr/>
        <p:txBody>
          <a:bodyPr/>
          <a:lstStyle/>
          <a:p>
            <a:r>
              <a:rPr lang="en-US" dirty="0" smtClean="0"/>
              <a:t>Designing duct systems of duct runs</a:t>
            </a:r>
            <a:endParaRPr lang="en-US" dirty="0"/>
          </a:p>
        </p:txBody>
      </p:sp>
      <p:sp>
        <p:nvSpPr>
          <p:cNvPr id="5" name="Slide Number Placeholder 4"/>
          <p:cNvSpPr>
            <a:spLocks noGrp="1"/>
          </p:cNvSpPr>
          <p:nvPr>
            <p:ph type="sldNum" sz="quarter" idx="12"/>
          </p:nvPr>
        </p:nvSpPr>
        <p:spPr/>
        <p:txBody>
          <a:bodyPr/>
          <a:lstStyle/>
          <a:p>
            <a:fld id="{02FF2603-0847-4474-9DCF-E0B71BA16EC6}" type="slidenum">
              <a:rPr lang="en-US" smtClean="0"/>
              <a:t>1</a:t>
            </a:fld>
            <a:endParaRPr lang="en-US"/>
          </a:p>
        </p:txBody>
      </p:sp>
    </p:spTree>
    <p:extLst>
      <p:ext uri="{BB962C8B-B14F-4D97-AF65-F5344CB8AC3E}">
        <p14:creationId xmlns:p14="http://schemas.microsoft.com/office/powerpoint/2010/main" val="244494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C</a:t>
            </a:r>
            <a:endParaRPr lang="en-US" dirty="0"/>
          </a:p>
        </p:txBody>
      </p:sp>
      <p:sp>
        <p:nvSpPr>
          <p:cNvPr id="3" name="Content Placeholder 2"/>
          <p:cNvSpPr>
            <a:spLocks noGrp="1"/>
          </p:cNvSpPr>
          <p:nvPr>
            <p:ph idx="1"/>
          </p:nvPr>
        </p:nvSpPr>
        <p:spPr>
          <a:xfrm>
            <a:off x="14785" y="1955042"/>
            <a:ext cx="4572000" cy="4876800"/>
          </a:xfrm>
        </p:spPr>
        <p:txBody>
          <a:bodyPr>
            <a:normAutofit/>
          </a:bodyPr>
          <a:lstStyle/>
          <a:p>
            <a:r>
              <a:rPr lang="en-US" dirty="0" err="1" smtClean="0"/>
              <a:t>CFM</a:t>
            </a:r>
            <a:r>
              <a:rPr lang="en-US" baseline="-25000" dirty="0" err="1" smtClean="0"/>
              <a:t>Branch</a:t>
            </a:r>
            <a:r>
              <a:rPr lang="en-US" baseline="-25000" dirty="0" smtClean="0"/>
              <a:t> C </a:t>
            </a:r>
            <a:r>
              <a:rPr lang="en-US" dirty="0" smtClean="0"/>
              <a:t>= 2400CFM + 800CFM</a:t>
            </a:r>
          </a:p>
          <a:p>
            <a:r>
              <a:rPr lang="en-US" dirty="0" err="1"/>
              <a:t>CFM</a:t>
            </a:r>
            <a:r>
              <a:rPr lang="en-US" baseline="-25000" dirty="0" err="1"/>
              <a:t>Branch</a:t>
            </a:r>
            <a:r>
              <a:rPr lang="en-US" baseline="-25000" dirty="0"/>
              <a:t> C</a:t>
            </a:r>
            <a:r>
              <a:rPr lang="en-US" baseline="-25000" dirty="0" smtClean="0"/>
              <a:t> </a:t>
            </a:r>
            <a:r>
              <a:rPr lang="en-US" dirty="0"/>
              <a:t>= </a:t>
            </a:r>
            <a:r>
              <a:rPr lang="en-US" dirty="0" smtClean="0"/>
              <a:t>3200CFM</a:t>
            </a:r>
          </a:p>
          <a:p>
            <a:r>
              <a:rPr lang="en-US" dirty="0" err="1" smtClean="0"/>
              <a:t>FPM</a:t>
            </a:r>
            <a:r>
              <a:rPr lang="en-US" baseline="-25000" dirty="0" err="1" smtClean="0"/>
              <a:t>Welding</a:t>
            </a:r>
            <a:r>
              <a:rPr lang="en-US" baseline="-25000" dirty="0" smtClean="0"/>
              <a:t> Smoke</a:t>
            </a:r>
            <a:r>
              <a:rPr lang="en-US" dirty="0" smtClean="0"/>
              <a:t> = 3500FPM </a:t>
            </a:r>
          </a:p>
          <a:p>
            <a:r>
              <a:rPr lang="en-US" dirty="0" smtClean="0"/>
              <a:t>CFM=FPM*SA</a:t>
            </a:r>
          </a:p>
          <a:p>
            <a:r>
              <a:rPr lang="en-US" dirty="0" smtClean="0"/>
              <a:t>3200 CFM = 3500FPM * SA</a:t>
            </a:r>
          </a:p>
          <a:p>
            <a:r>
              <a:rPr lang="en-US" dirty="0" smtClean="0"/>
              <a:t>3200/3500 = SA = .914ft</a:t>
            </a:r>
            <a:r>
              <a:rPr lang="en-US" baseline="30000" dirty="0" smtClean="0"/>
              <a:t>2</a:t>
            </a:r>
          </a:p>
          <a:p>
            <a:r>
              <a:rPr lang="en-US" dirty="0" smtClean="0"/>
              <a:t>.914ft</a:t>
            </a:r>
            <a:r>
              <a:rPr lang="en-US" baseline="30000" dirty="0" smtClean="0"/>
              <a:t>2</a:t>
            </a:r>
            <a:r>
              <a:rPr lang="en-US" dirty="0" smtClean="0"/>
              <a:t> is closes to 1.07ft</a:t>
            </a:r>
            <a:r>
              <a:rPr lang="en-US" baseline="30000" dirty="0" smtClean="0"/>
              <a:t>2</a:t>
            </a:r>
            <a:r>
              <a:rPr lang="en-US" dirty="0" smtClean="0"/>
              <a:t> = 14” duct</a:t>
            </a:r>
          </a:p>
          <a:p>
            <a:r>
              <a:rPr lang="en-US" dirty="0" smtClean="0"/>
              <a:t>Branch C is 14”x12”x6”</a:t>
            </a:r>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10</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4384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9838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D</a:t>
            </a:r>
            <a:endParaRPr lang="en-US" dirty="0"/>
          </a:p>
        </p:txBody>
      </p:sp>
      <p:sp>
        <p:nvSpPr>
          <p:cNvPr id="3" name="Content Placeholder 2"/>
          <p:cNvSpPr>
            <a:spLocks noGrp="1"/>
          </p:cNvSpPr>
          <p:nvPr>
            <p:ph idx="1"/>
          </p:nvPr>
        </p:nvSpPr>
        <p:spPr>
          <a:xfrm>
            <a:off x="14785" y="1955042"/>
            <a:ext cx="4572000" cy="4876800"/>
          </a:xfrm>
        </p:spPr>
        <p:txBody>
          <a:bodyPr>
            <a:normAutofit/>
          </a:bodyPr>
          <a:lstStyle/>
          <a:p>
            <a:r>
              <a:rPr lang="en-US" dirty="0" err="1" smtClean="0"/>
              <a:t>CFM</a:t>
            </a:r>
            <a:r>
              <a:rPr lang="en-US" baseline="-25000" dirty="0" err="1" smtClean="0"/>
              <a:t>Branch</a:t>
            </a:r>
            <a:r>
              <a:rPr lang="en-US" baseline="-25000" dirty="0" smtClean="0"/>
              <a:t> D </a:t>
            </a:r>
            <a:r>
              <a:rPr lang="en-US" dirty="0" smtClean="0"/>
              <a:t>= 3200CFM + 800CFM</a:t>
            </a:r>
          </a:p>
          <a:p>
            <a:r>
              <a:rPr lang="en-US" dirty="0" err="1"/>
              <a:t>CFM</a:t>
            </a:r>
            <a:r>
              <a:rPr lang="en-US" baseline="-25000" dirty="0" err="1"/>
              <a:t>Branch</a:t>
            </a:r>
            <a:r>
              <a:rPr lang="en-US" baseline="-25000" dirty="0"/>
              <a:t> </a:t>
            </a:r>
            <a:r>
              <a:rPr lang="en-US" baseline="-25000" dirty="0" smtClean="0"/>
              <a:t>D </a:t>
            </a:r>
            <a:r>
              <a:rPr lang="en-US" dirty="0"/>
              <a:t>= </a:t>
            </a:r>
            <a:r>
              <a:rPr lang="en-US" dirty="0" smtClean="0"/>
              <a:t>4000CFM</a:t>
            </a:r>
          </a:p>
          <a:p>
            <a:r>
              <a:rPr lang="en-US" dirty="0" err="1" smtClean="0"/>
              <a:t>FPM</a:t>
            </a:r>
            <a:r>
              <a:rPr lang="en-US" baseline="-25000" dirty="0" err="1" smtClean="0"/>
              <a:t>Welding</a:t>
            </a:r>
            <a:r>
              <a:rPr lang="en-US" baseline="-25000" dirty="0" smtClean="0"/>
              <a:t> Smoke</a:t>
            </a:r>
            <a:r>
              <a:rPr lang="en-US" dirty="0" smtClean="0"/>
              <a:t> = 3500FPM </a:t>
            </a:r>
          </a:p>
          <a:p>
            <a:r>
              <a:rPr lang="en-US" dirty="0" smtClean="0"/>
              <a:t>CFM=FPM*SA</a:t>
            </a:r>
          </a:p>
          <a:p>
            <a:r>
              <a:rPr lang="en-US" dirty="0" smtClean="0"/>
              <a:t>4000 CFM = 3500 FPM * SA</a:t>
            </a:r>
          </a:p>
          <a:p>
            <a:r>
              <a:rPr lang="en-US" dirty="0" smtClean="0"/>
              <a:t>4000/3500 = SA = 1.14ft</a:t>
            </a:r>
            <a:r>
              <a:rPr lang="en-US" baseline="30000" dirty="0" smtClean="0"/>
              <a:t>2</a:t>
            </a:r>
          </a:p>
          <a:p>
            <a:r>
              <a:rPr lang="en-US" dirty="0" smtClean="0"/>
              <a:t>1.14ft</a:t>
            </a:r>
            <a:r>
              <a:rPr lang="en-US" baseline="30000" dirty="0" smtClean="0"/>
              <a:t>2</a:t>
            </a:r>
            <a:r>
              <a:rPr lang="en-US" dirty="0" smtClean="0"/>
              <a:t> is closes to 1.07ft</a:t>
            </a:r>
            <a:r>
              <a:rPr lang="en-US" baseline="30000" dirty="0" smtClean="0"/>
              <a:t>2</a:t>
            </a:r>
            <a:r>
              <a:rPr lang="en-US" dirty="0" smtClean="0"/>
              <a:t> = 14” duct</a:t>
            </a:r>
          </a:p>
          <a:p>
            <a:r>
              <a:rPr lang="en-US" dirty="0" smtClean="0"/>
              <a:t>Branch D is 14”x14”x6”</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11</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4384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1136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E</a:t>
            </a:r>
            <a:endParaRPr lang="en-US" dirty="0"/>
          </a:p>
        </p:txBody>
      </p:sp>
      <p:sp>
        <p:nvSpPr>
          <p:cNvPr id="3" name="Content Placeholder 2"/>
          <p:cNvSpPr>
            <a:spLocks noGrp="1"/>
          </p:cNvSpPr>
          <p:nvPr>
            <p:ph idx="1"/>
          </p:nvPr>
        </p:nvSpPr>
        <p:spPr>
          <a:xfrm>
            <a:off x="14785" y="1955042"/>
            <a:ext cx="4572000" cy="4876800"/>
          </a:xfrm>
        </p:spPr>
        <p:txBody>
          <a:bodyPr>
            <a:normAutofit/>
          </a:bodyPr>
          <a:lstStyle/>
          <a:p>
            <a:r>
              <a:rPr lang="en-US" dirty="0" err="1" smtClean="0"/>
              <a:t>CFM</a:t>
            </a:r>
            <a:r>
              <a:rPr lang="en-US" baseline="-25000" dirty="0" err="1" smtClean="0"/>
              <a:t>Branch</a:t>
            </a:r>
            <a:r>
              <a:rPr lang="en-US" baseline="-25000" dirty="0" smtClean="0"/>
              <a:t> E </a:t>
            </a:r>
            <a:r>
              <a:rPr lang="en-US" dirty="0" smtClean="0"/>
              <a:t>= 4000CFM + 800 CFM</a:t>
            </a:r>
          </a:p>
          <a:p>
            <a:r>
              <a:rPr lang="en-US" dirty="0" err="1"/>
              <a:t>CFM</a:t>
            </a:r>
            <a:r>
              <a:rPr lang="en-US" baseline="-25000" dirty="0" err="1"/>
              <a:t>Branch</a:t>
            </a:r>
            <a:r>
              <a:rPr lang="en-US" baseline="-25000" dirty="0"/>
              <a:t> </a:t>
            </a:r>
            <a:r>
              <a:rPr lang="en-US" baseline="-25000" dirty="0" smtClean="0"/>
              <a:t>E </a:t>
            </a:r>
            <a:r>
              <a:rPr lang="en-US" dirty="0"/>
              <a:t>= </a:t>
            </a:r>
            <a:r>
              <a:rPr lang="en-US" dirty="0" smtClean="0"/>
              <a:t>4800CFM</a:t>
            </a:r>
          </a:p>
          <a:p>
            <a:r>
              <a:rPr lang="en-US" dirty="0" err="1" smtClean="0"/>
              <a:t>FPM</a:t>
            </a:r>
            <a:r>
              <a:rPr lang="en-US" baseline="-25000" dirty="0" err="1" smtClean="0"/>
              <a:t>Welding</a:t>
            </a:r>
            <a:r>
              <a:rPr lang="en-US" baseline="-25000" dirty="0" smtClean="0"/>
              <a:t> Smoke</a:t>
            </a:r>
            <a:r>
              <a:rPr lang="en-US" dirty="0" smtClean="0"/>
              <a:t> = 3500FPM </a:t>
            </a:r>
          </a:p>
          <a:p>
            <a:r>
              <a:rPr lang="en-US" dirty="0" smtClean="0"/>
              <a:t>CFM=FPM*SA</a:t>
            </a:r>
          </a:p>
          <a:p>
            <a:r>
              <a:rPr lang="en-US" dirty="0" smtClean="0"/>
              <a:t>4800CFM = 3500FPM * SA</a:t>
            </a:r>
          </a:p>
          <a:p>
            <a:r>
              <a:rPr lang="en-US" dirty="0" smtClean="0"/>
              <a:t>4800/3500 = SA = 1.37ft</a:t>
            </a:r>
            <a:r>
              <a:rPr lang="en-US" baseline="30000" dirty="0" smtClean="0"/>
              <a:t>2</a:t>
            </a:r>
          </a:p>
          <a:p>
            <a:r>
              <a:rPr lang="en-US" dirty="0" smtClean="0"/>
              <a:t>1.37ft</a:t>
            </a:r>
            <a:r>
              <a:rPr lang="en-US" baseline="30000" dirty="0" smtClean="0"/>
              <a:t>2</a:t>
            </a:r>
            <a:r>
              <a:rPr lang="en-US" dirty="0" smtClean="0"/>
              <a:t> is closes to 1.39ft</a:t>
            </a:r>
            <a:r>
              <a:rPr lang="en-US" baseline="30000" dirty="0" smtClean="0"/>
              <a:t>2</a:t>
            </a:r>
            <a:r>
              <a:rPr lang="en-US" dirty="0" smtClean="0"/>
              <a:t> = 16” duct</a:t>
            </a:r>
          </a:p>
          <a:p>
            <a:r>
              <a:rPr lang="en-US" dirty="0" smtClean="0"/>
              <a:t>Branch E is 16”x14”x6”</a:t>
            </a:r>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12</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4384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1136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Sizing Duct Layout Example 2</a:t>
            </a:r>
            <a:endParaRPr lang="en-US" dirty="0"/>
          </a:p>
        </p:txBody>
      </p:sp>
      <p:sp>
        <p:nvSpPr>
          <p:cNvPr id="3" name="Content Placeholder 2"/>
          <p:cNvSpPr>
            <a:spLocks noGrp="1"/>
          </p:cNvSpPr>
          <p:nvPr>
            <p:ph idx="1"/>
          </p:nvPr>
        </p:nvSpPr>
        <p:spPr>
          <a:xfrm>
            <a:off x="457200" y="1600200"/>
            <a:ext cx="8229600" cy="914400"/>
          </a:xfrm>
        </p:spPr>
        <p:txBody>
          <a:bodyPr/>
          <a:lstStyle/>
          <a:p>
            <a:r>
              <a:rPr lang="en-US" dirty="0"/>
              <a:t>Example: Design the duct layout for </a:t>
            </a:r>
            <a:r>
              <a:rPr lang="en-US" dirty="0" smtClean="0"/>
              <a:t>below layout.  Please note the below line drawing is taken in the plan view.</a:t>
            </a:r>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13</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667000"/>
            <a:ext cx="4724400" cy="3496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3664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A</a:t>
            </a:r>
            <a:endParaRPr lang="en-US" dirty="0"/>
          </a:p>
        </p:txBody>
      </p:sp>
      <p:sp>
        <p:nvSpPr>
          <p:cNvPr id="3" name="Content Placeholder 2"/>
          <p:cNvSpPr>
            <a:spLocks noGrp="1"/>
          </p:cNvSpPr>
          <p:nvPr>
            <p:ph idx="1"/>
          </p:nvPr>
        </p:nvSpPr>
        <p:spPr>
          <a:xfrm>
            <a:off x="152400" y="1676400"/>
            <a:ext cx="4495800" cy="4876800"/>
          </a:xfrm>
        </p:spPr>
        <p:txBody>
          <a:bodyPr>
            <a:normAutofit fontScale="85000" lnSpcReduction="10000"/>
          </a:bodyPr>
          <a:lstStyle/>
          <a:p>
            <a:r>
              <a:rPr lang="en-US" dirty="0" smtClean="0"/>
              <a:t>CFM</a:t>
            </a:r>
            <a:r>
              <a:rPr lang="en-US" baseline="-25000" dirty="0" smtClean="0"/>
              <a:t>8”</a:t>
            </a:r>
            <a:r>
              <a:rPr lang="en-US" dirty="0" smtClean="0"/>
              <a:t>= 3000FPM * SA</a:t>
            </a:r>
            <a:r>
              <a:rPr lang="en-US" baseline="-25000" dirty="0" smtClean="0"/>
              <a:t>8”</a:t>
            </a:r>
          </a:p>
          <a:p>
            <a:r>
              <a:rPr lang="en-US" dirty="0"/>
              <a:t>CFM</a:t>
            </a:r>
            <a:r>
              <a:rPr lang="en-US" baseline="-25000" dirty="0"/>
              <a:t>8”</a:t>
            </a:r>
            <a:r>
              <a:rPr lang="en-US" dirty="0"/>
              <a:t>= 3000FPM * </a:t>
            </a:r>
            <a:r>
              <a:rPr lang="en-US" dirty="0" smtClean="0"/>
              <a:t>.3491ft</a:t>
            </a:r>
            <a:r>
              <a:rPr lang="en-US" baseline="30000" dirty="0" smtClean="0"/>
              <a:t>2</a:t>
            </a:r>
          </a:p>
          <a:p>
            <a:r>
              <a:rPr lang="en-US" dirty="0"/>
              <a:t>CFM</a:t>
            </a:r>
            <a:r>
              <a:rPr lang="en-US" baseline="-25000" dirty="0"/>
              <a:t>8”</a:t>
            </a:r>
            <a:r>
              <a:rPr lang="en-US" dirty="0"/>
              <a:t>= </a:t>
            </a:r>
            <a:r>
              <a:rPr lang="en-US" dirty="0" smtClean="0"/>
              <a:t>1050CFM</a:t>
            </a:r>
          </a:p>
          <a:p>
            <a:r>
              <a:rPr lang="en-US" dirty="0" smtClean="0"/>
              <a:t>CFM</a:t>
            </a:r>
            <a:r>
              <a:rPr lang="en-US" baseline="-25000" dirty="0" smtClean="0"/>
              <a:t>6”</a:t>
            </a:r>
            <a:r>
              <a:rPr lang="en-US" dirty="0" smtClean="0"/>
              <a:t>= </a:t>
            </a:r>
            <a:r>
              <a:rPr lang="en-US" dirty="0"/>
              <a:t>3000FPM * </a:t>
            </a:r>
            <a:r>
              <a:rPr lang="en-US" dirty="0" smtClean="0"/>
              <a:t>SA</a:t>
            </a:r>
            <a:r>
              <a:rPr lang="en-US" baseline="-25000" dirty="0" smtClean="0"/>
              <a:t>6”</a:t>
            </a:r>
            <a:endParaRPr lang="en-US" baseline="-25000" dirty="0"/>
          </a:p>
          <a:p>
            <a:r>
              <a:rPr lang="en-US" dirty="0" smtClean="0"/>
              <a:t>CFM</a:t>
            </a:r>
            <a:r>
              <a:rPr lang="en-US" baseline="-25000" dirty="0" smtClean="0"/>
              <a:t>6”</a:t>
            </a:r>
            <a:r>
              <a:rPr lang="en-US" dirty="0" smtClean="0"/>
              <a:t>= </a:t>
            </a:r>
            <a:r>
              <a:rPr lang="en-US" dirty="0"/>
              <a:t>3000FPM * </a:t>
            </a:r>
            <a:r>
              <a:rPr lang="en-US" dirty="0" smtClean="0"/>
              <a:t>.1964ft</a:t>
            </a:r>
            <a:r>
              <a:rPr lang="en-US" baseline="30000" dirty="0" smtClean="0"/>
              <a:t>2</a:t>
            </a:r>
            <a:endParaRPr lang="en-US" baseline="30000" dirty="0"/>
          </a:p>
          <a:p>
            <a:r>
              <a:rPr lang="en-US" dirty="0" smtClean="0"/>
              <a:t>CFM</a:t>
            </a:r>
            <a:r>
              <a:rPr lang="en-US" baseline="-25000" dirty="0" smtClean="0"/>
              <a:t>6”</a:t>
            </a:r>
            <a:r>
              <a:rPr lang="en-US" dirty="0" smtClean="0"/>
              <a:t>= 590CFM</a:t>
            </a:r>
            <a:endParaRPr lang="en-US" dirty="0"/>
          </a:p>
          <a:p>
            <a:r>
              <a:rPr lang="en-US" dirty="0" err="1" smtClean="0"/>
              <a:t>CFM</a:t>
            </a:r>
            <a:r>
              <a:rPr lang="en-US" baseline="-25000" dirty="0" err="1" smtClean="0"/>
              <a:t>Branch</a:t>
            </a:r>
            <a:r>
              <a:rPr lang="en-US" baseline="-25000" dirty="0" smtClean="0"/>
              <a:t> A </a:t>
            </a:r>
            <a:r>
              <a:rPr lang="en-US" dirty="0" smtClean="0"/>
              <a:t>= 590CFM + 1050CFM</a:t>
            </a:r>
          </a:p>
          <a:p>
            <a:r>
              <a:rPr lang="en-US" dirty="0" err="1"/>
              <a:t>CFM</a:t>
            </a:r>
            <a:r>
              <a:rPr lang="en-US" baseline="-25000" dirty="0" err="1"/>
              <a:t>Branch</a:t>
            </a:r>
            <a:r>
              <a:rPr lang="en-US" baseline="-25000" dirty="0"/>
              <a:t> A </a:t>
            </a:r>
            <a:r>
              <a:rPr lang="en-US" dirty="0"/>
              <a:t>= </a:t>
            </a:r>
            <a:r>
              <a:rPr lang="en-US" dirty="0" smtClean="0"/>
              <a:t>1640CFM</a:t>
            </a:r>
          </a:p>
          <a:p>
            <a:r>
              <a:rPr lang="en-US" dirty="0" err="1" smtClean="0"/>
              <a:t>FPM</a:t>
            </a:r>
            <a:r>
              <a:rPr lang="en-US" baseline="-25000" dirty="0" err="1" smtClean="0"/>
              <a:t>Oil</a:t>
            </a:r>
            <a:r>
              <a:rPr lang="en-US" baseline="-25000" dirty="0" smtClean="0"/>
              <a:t> Mist</a:t>
            </a:r>
            <a:r>
              <a:rPr lang="en-US" dirty="0" smtClean="0"/>
              <a:t> = 3000FPM </a:t>
            </a:r>
          </a:p>
          <a:p>
            <a:r>
              <a:rPr lang="en-US" dirty="0" smtClean="0"/>
              <a:t>CFM=FPM*SA</a:t>
            </a:r>
          </a:p>
          <a:p>
            <a:r>
              <a:rPr lang="en-US" dirty="0" smtClean="0"/>
              <a:t>1640 CFM = 3000FPM * SA</a:t>
            </a:r>
          </a:p>
          <a:p>
            <a:r>
              <a:rPr lang="en-US" dirty="0" smtClean="0"/>
              <a:t>1640/3000 = SA = .546ft</a:t>
            </a:r>
            <a:r>
              <a:rPr lang="en-US" baseline="30000" dirty="0" smtClean="0"/>
              <a:t>2</a:t>
            </a:r>
          </a:p>
          <a:p>
            <a:r>
              <a:rPr lang="en-US" dirty="0" smtClean="0"/>
              <a:t>.546ft</a:t>
            </a:r>
            <a:r>
              <a:rPr lang="en-US" baseline="30000" dirty="0" smtClean="0"/>
              <a:t>2</a:t>
            </a:r>
            <a:r>
              <a:rPr lang="en-US" dirty="0" smtClean="0"/>
              <a:t> is closest to .545ft</a:t>
            </a:r>
            <a:r>
              <a:rPr lang="en-US" baseline="30000" dirty="0" smtClean="0"/>
              <a:t>2</a:t>
            </a:r>
            <a:r>
              <a:rPr lang="en-US" dirty="0" smtClean="0"/>
              <a:t> = 10” duct</a:t>
            </a:r>
          </a:p>
          <a:p>
            <a:r>
              <a:rPr lang="en-US" dirty="0" smtClean="0"/>
              <a:t>Branch A is 10”x8”x6”</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14</a:t>
            </a:fld>
            <a:endParaRPr 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438400"/>
            <a:ext cx="4106604" cy="3039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433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B</a:t>
            </a:r>
            <a:endParaRPr lang="en-US" dirty="0"/>
          </a:p>
        </p:txBody>
      </p:sp>
      <p:sp>
        <p:nvSpPr>
          <p:cNvPr id="3" name="Content Placeholder 2"/>
          <p:cNvSpPr>
            <a:spLocks noGrp="1"/>
          </p:cNvSpPr>
          <p:nvPr>
            <p:ph idx="1"/>
          </p:nvPr>
        </p:nvSpPr>
        <p:spPr>
          <a:xfrm>
            <a:off x="152400" y="1676400"/>
            <a:ext cx="4495800" cy="4876800"/>
          </a:xfrm>
        </p:spPr>
        <p:txBody>
          <a:bodyPr>
            <a:normAutofit/>
          </a:bodyPr>
          <a:lstStyle/>
          <a:p>
            <a:r>
              <a:rPr lang="en-US" dirty="0" smtClean="0"/>
              <a:t>CFM</a:t>
            </a:r>
            <a:r>
              <a:rPr lang="en-US" baseline="-25000" dirty="0" smtClean="0"/>
              <a:t>6”</a:t>
            </a:r>
            <a:r>
              <a:rPr lang="en-US" dirty="0" smtClean="0"/>
              <a:t>= 590CFM</a:t>
            </a:r>
          </a:p>
          <a:p>
            <a:r>
              <a:rPr lang="en-US" dirty="0" err="1" smtClean="0"/>
              <a:t>CFM</a:t>
            </a:r>
            <a:r>
              <a:rPr lang="en-US" baseline="-25000" dirty="0" err="1" smtClean="0"/>
              <a:t>Branch</a:t>
            </a:r>
            <a:r>
              <a:rPr lang="en-US" baseline="-25000" dirty="0" smtClean="0"/>
              <a:t> B </a:t>
            </a:r>
            <a:r>
              <a:rPr lang="en-US" dirty="0" smtClean="0"/>
              <a:t>= 1640CFM + 590CFM</a:t>
            </a:r>
          </a:p>
          <a:p>
            <a:r>
              <a:rPr lang="en-US" dirty="0" err="1"/>
              <a:t>CFM</a:t>
            </a:r>
            <a:r>
              <a:rPr lang="en-US" baseline="-25000" dirty="0" err="1"/>
              <a:t>Branch</a:t>
            </a:r>
            <a:r>
              <a:rPr lang="en-US" baseline="-25000" dirty="0"/>
              <a:t> </a:t>
            </a:r>
            <a:r>
              <a:rPr lang="en-US" baseline="-25000" dirty="0" smtClean="0"/>
              <a:t>B </a:t>
            </a:r>
            <a:r>
              <a:rPr lang="en-US" dirty="0"/>
              <a:t>= </a:t>
            </a:r>
            <a:r>
              <a:rPr lang="en-US" dirty="0" smtClean="0"/>
              <a:t>2230CFM</a:t>
            </a:r>
          </a:p>
          <a:p>
            <a:r>
              <a:rPr lang="en-US" dirty="0" err="1" smtClean="0"/>
              <a:t>FPM</a:t>
            </a:r>
            <a:r>
              <a:rPr lang="en-US" baseline="-25000" dirty="0" err="1" smtClean="0"/>
              <a:t>Oil</a:t>
            </a:r>
            <a:r>
              <a:rPr lang="en-US" baseline="-25000" dirty="0" smtClean="0"/>
              <a:t> Mist</a:t>
            </a:r>
            <a:r>
              <a:rPr lang="en-US" dirty="0" smtClean="0"/>
              <a:t> = 3000FPM </a:t>
            </a:r>
          </a:p>
          <a:p>
            <a:r>
              <a:rPr lang="en-US" dirty="0" smtClean="0"/>
              <a:t>CFM=FPM*SA</a:t>
            </a:r>
          </a:p>
          <a:p>
            <a:r>
              <a:rPr lang="en-US" dirty="0" smtClean="0"/>
              <a:t>2230 CFM = 3000FPM * SA</a:t>
            </a:r>
          </a:p>
          <a:p>
            <a:r>
              <a:rPr lang="en-US" dirty="0" smtClean="0"/>
              <a:t>2230/3000 = SA = .743ft</a:t>
            </a:r>
            <a:r>
              <a:rPr lang="en-US" baseline="30000" dirty="0" smtClean="0"/>
              <a:t>2</a:t>
            </a:r>
          </a:p>
          <a:p>
            <a:r>
              <a:rPr lang="en-US" dirty="0" smtClean="0"/>
              <a:t>.743ft</a:t>
            </a:r>
            <a:r>
              <a:rPr lang="en-US" baseline="30000" dirty="0" smtClean="0"/>
              <a:t>2</a:t>
            </a:r>
            <a:r>
              <a:rPr lang="en-US" dirty="0" smtClean="0"/>
              <a:t> is closest to .785ft</a:t>
            </a:r>
            <a:r>
              <a:rPr lang="en-US" baseline="30000" dirty="0" smtClean="0"/>
              <a:t>2</a:t>
            </a:r>
            <a:r>
              <a:rPr lang="en-US" dirty="0" smtClean="0"/>
              <a:t> = 12” duct</a:t>
            </a:r>
          </a:p>
          <a:p>
            <a:r>
              <a:rPr lang="en-US" dirty="0" smtClean="0"/>
              <a:t>Branch B is 12”x10”x6”</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15</a:t>
            </a:fld>
            <a:endParaRPr 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438400"/>
            <a:ext cx="4106604" cy="3039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377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C</a:t>
            </a:r>
            <a:endParaRPr lang="en-US" dirty="0"/>
          </a:p>
        </p:txBody>
      </p:sp>
      <p:sp>
        <p:nvSpPr>
          <p:cNvPr id="3" name="Content Placeholder 2"/>
          <p:cNvSpPr>
            <a:spLocks noGrp="1"/>
          </p:cNvSpPr>
          <p:nvPr>
            <p:ph idx="1"/>
          </p:nvPr>
        </p:nvSpPr>
        <p:spPr>
          <a:xfrm>
            <a:off x="152400" y="1676400"/>
            <a:ext cx="4495800" cy="4876800"/>
          </a:xfrm>
        </p:spPr>
        <p:txBody>
          <a:bodyPr>
            <a:normAutofit/>
          </a:bodyPr>
          <a:lstStyle/>
          <a:p>
            <a:r>
              <a:rPr lang="en-US" dirty="0" smtClean="0"/>
              <a:t>CFM</a:t>
            </a:r>
            <a:r>
              <a:rPr lang="en-US" baseline="-25000" dirty="0"/>
              <a:t>8</a:t>
            </a:r>
            <a:r>
              <a:rPr lang="en-US" baseline="-25000" dirty="0" smtClean="0"/>
              <a:t>”</a:t>
            </a:r>
            <a:r>
              <a:rPr lang="en-US" dirty="0" smtClean="0"/>
              <a:t>= 1050CFM</a:t>
            </a:r>
          </a:p>
          <a:p>
            <a:r>
              <a:rPr lang="en-US" dirty="0" err="1" smtClean="0"/>
              <a:t>CFM</a:t>
            </a:r>
            <a:r>
              <a:rPr lang="en-US" baseline="-25000" dirty="0" err="1" smtClean="0"/>
              <a:t>Branch</a:t>
            </a:r>
            <a:r>
              <a:rPr lang="en-US" baseline="-25000" dirty="0" smtClean="0"/>
              <a:t> B </a:t>
            </a:r>
            <a:r>
              <a:rPr lang="en-US" dirty="0" smtClean="0"/>
              <a:t>= 2230CFM + 1050CFM</a:t>
            </a:r>
          </a:p>
          <a:p>
            <a:r>
              <a:rPr lang="en-US" dirty="0" err="1"/>
              <a:t>CFM</a:t>
            </a:r>
            <a:r>
              <a:rPr lang="en-US" baseline="-25000" dirty="0" err="1"/>
              <a:t>Branch</a:t>
            </a:r>
            <a:r>
              <a:rPr lang="en-US" baseline="-25000" dirty="0"/>
              <a:t> </a:t>
            </a:r>
            <a:r>
              <a:rPr lang="en-US" baseline="-25000" dirty="0" smtClean="0"/>
              <a:t>B </a:t>
            </a:r>
            <a:r>
              <a:rPr lang="en-US" dirty="0"/>
              <a:t>= </a:t>
            </a:r>
            <a:r>
              <a:rPr lang="en-US" dirty="0" smtClean="0"/>
              <a:t>3280CFM</a:t>
            </a:r>
          </a:p>
          <a:p>
            <a:r>
              <a:rPr lang="en-US" dirty="0" err="1" smtClean="0"/>
              <a:t>FPM</a:t>
            </a:r>
            <a:r>
              <a:rPr lang="en-US" baseline="-25000" dirty="0" err="1" smtClean="0"/>
              <a:t>Oil</a:t>
            </a:r>
            <a:r>
              <a:rPr lang="en-US" baseline="-25000" dirty="0" smtClean="0"/>
              <a:t> Mist</a:t>
            </a:r>
            <a:r>
              <a:rPr lang="en-US" dirty="0" smtClean="0"/>
              <a:t> = 3000FPM </a:t>
            </a:r>
          </a:p>
          <a:p>
            <a:r>
              <a:rPr lang="en-US" dirty="0" smtClean="0"/>
              <a:t>CFM=FPM*SA</a:t>
            </a:r>
          </a:p>
          <a:p>
            <a:r>
              <a:rPr lang="en-US" dirty="0" smtClean="0"/>
              <a:t>3280 CFM = 3000FPM * SA</a:t>
            </a:r>
          </a:p>
          <a:p>
            <a:r>
              <a:rPr lang="en-US" dirty="0" smtClean="0"/>
              <a:t>3280/3000 = SA = 1.093ft</a:t>
            </a:r>
            <a:r>
              <a:rPr lang="en-US" baseline="30000" dirty="0" smtClean="0"/>
              <a:t>2</a:t>
            </a:r>
          </a:p>
          <a:p>
            <a:r>
              <a:rPr lang="en-US" dirty="0" smtClean="0"/>
              <a:t>1.093ft</a:t>
            </a:r>
            <a:r>
              <a:rPr lang="en-US" baseline="30000" dirty="0" smtClean="0"/>
              <a:t>2</a:t>
            </a:r>
            <a:r>
              <a:rPr lang="en-US" dirty="0" smtClean="0"/>
              <a:t> is closest to 1.069ft</a:t>
            </a:r>
            <a:r>
              <a:rPr lang="en-US" baseline="30000" dirty="0" smtClean="0"/>
              <a:t>2</a:t>
            </a:r>
            <a:r>
              <a:rPr lang="en-US" dirty="0" smtClean="0"/>
              <a:t> = 14” duct</a:t>
            </a:r>
          </a:p>
          <a:p>
            <a:r>
              <a:rPr lang="en-US" dirty="0" smtClean="0"/>
              <a:t>Branch C is 14”x12”x8”</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16</a:t>
            </a:fld>
            <a:endParaRPr 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438400"/>
            <a:ext cx="4106604" cy="3039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3697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Pressure</a:t>
            </a:r>
            <a:endParaRPr lang="en-US" dirty="0"/>
          </a:p>
        </p:txBody>
      </p:sp>
      <p:sp>
        <p:nvSpPr>
          <p:cNvPr id="3" name="Content Placeholder 2"/>
          <p:cNvSpPr>
            <a:spLocks noGrp="1"/>
          </p:cNvSpPr>
          <p:nvPr>
            <p:ph idx="1"/>
          </p:nvPr>
        </p:nvSpPr>
        <p:spPr/>
        <p:txBody>
          <a:bodyPr>
            <a:normAutofit lnSpcReduction="10000"/>
          </a:bodyPr>
          <a:lstStyle/>
          <a:p>
            <a:r>
              <a:rPr lang="en-US" dirty="0" smtClean="0"/>
              <a:t>Static Pressure (SP) is the buildup of pressure throughout a duct run</a:t>
            </a:r>
          </a:p>
          <a:p>
            <a:r>
              <a:rPr lang="en-US" dirty="0" smtClean="0"/>
              <a:t>Every piece of pipe/transition/fume arm/collector exerts some type of SP on the system</a:t>
            </a:r>
          </a:p>
          <a:p>
            <a:r>
              <a:rPr lang="en-US" dirty="0" smtClean="0"/>
              <a:t>SP is cumulative – you calculate the largest static pressure drop in the system and base your calculations off of that figure</a:t>
            </a:r>
          </a:p>
          <a:p>
            <a:r>
              <a:rPr lang="en-US" dirty="0" smtClean="0"/>
              <a:t>Fan performance is dictated by the SP of the system.  If the system exerts less SP on the fan then the fan is rated for, the fan will perform at designed performance</a:t>
            </a:r>
          </a:p>
          <a:p>
            <a:r>
              <a:rPr lang="en-US" dirty="0" smtClean="0"/>
              <a:t>Conversely, if the system exerts more pressure on the fan then the fan is designed for, the fan will perform at a less than optimal performance</a:t>
            </a: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17</a:t>
            </a:fld>
            <a:endParaRPr lang="en-US"/>
          </a:p>
        </p:txBody>
      </p:sp>
      <p:pic>
        <p:nvPicPr>
          <p:cNvPr id="5122" name="Picture 2" descr="http://www2.ca.uky.edu/poultryprofitability/Production_manual/Chapter7_Ventilation_principles/Measuring_static_press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488092"/>
            <a:ext cx="1641763"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696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7391400" cy="1264920"/>
          </a:xfrm>
        </p:spPr>
        <p:txBody>
          <a:bodyPr>
            <a:normAutofit fontScale="90000"/>
          </a:bodyPr>
          <a:lstStyle/>
          <a:p>
            <a:r>
              <a:rPr lang="en-US" sz="4000" dirty="0" smtClean="0"/>
              <a:t>Static Pressure Example:SDC-3-4</a:t>
            </a:r>
            <a:endParaRPr lang="en-US" sz="4000" dirty="0"/>
          </a:p>
        </p:txBody>
      </p:sp>
      <p:sp>
        <p:nvSpPr>
          <p:cNvPr id="6" name="Text Placeholder 5"/>
          <p:cNvSpPr>
            <a:spLocks noGrp="1"/>
          </p:cNvSpPr>
          <p:nvPr>
            <p:ph type="body" sz="half" idx="2"/>
          </p:nvPr>
        </p:nvSpPr>
        <p:spPr>
          <a:xfrm>
            <a:off x="457200" y="2133600"/>
            <a:ext cx="2362200" cy="4242816"/>
          </a:xfrm>
        </p:spPr>
        <p:txBody>
          <a:bodyPr/>
          <a:lstStyle/>
          <a:p>
            <a:pPr marL="285750" indent="-285750">
              <a:buFont typeface="Arial" panose="020B0604020202020204" pitchFamily="34" charset="0"/>
              <a:buChar char="•"/>
            </a:pPr>
            <a:r>
              <a:rPr lang="en-US" dirty="0" smtClean="0"/>
              <a:t>See SDC-3-4 Performance Curve</a:t>
            </a:r>
          </a:p>
          <a:p>
            <a:pPr marL="285750" indent="-285750">
              <a:buFont typeface="Arial" panose="020B0604020202020204" pitchFamily="34" charset="0"/>
              <a:buChar char="•"/>
            </a:pPr>
            <a:r>
              <a:rPr lang="en-US" dirty="0" smtClean="0"/>
              <a:t>The SDC-3-4 advertises to be 1500 CFM collector</a:t>
            </a:r>
          </a:p>
          <a:p>
            <a:pPr marL="285750" indent="-285750">
              <a:buFont typeface="Arial" panose="020B0604020202020204" pitchFamily="34" charset="0"/>
              <a:buChar char="•"/>
            </a:pPr>
            <a:r>
              <a:rPr lang="en-US" dirty="0" smtClean="0"/>
              <a:t>Compare the CFM of the collector with Static Pressure at 2”, 4”, 6”, and 8” </a:t>
            </a:r>
          </a:p>
          <a:p>
            <a:pPr marL="742950" lvl="1" indent="-285750">
              <a:buFont typeface="Arial" panose="020B0604020202020204" pitchFamily="34" charset="0"/>
              <a:buChar char="•"/>
            </a:pPr>
            <a:r>
              <a:rPr lang="en-US" dirty="0" smtClean="0"/>
              <a:t>2” SP = 1500 CFM</a:t>
            </a:r>
          </a:p>
          <a:p>
            <a:pPr marL="742950" lvl="1" indent="-285750">
              <a:buFont typeface="Arial" panose="020B0604020202020204" pitchFamily="34" charset="0"/>
              <a:buChar char="•"/>
            </a:pPr>
            <a:r>
              <a:rPr lang="en-US" dirty="0" smtClean="0"/>
              <a:t>4” SP = 1360 CFM</a:t>
            </a:r>
          </a:p>
          <a:p>
            <a:pPr marL="742950" lvl="1" indent="-285750">
              <a:buFont typeface="Arial" panose="020B0604020202020204" pitchFamily="34" charset="0"/>
              <a:buChar char="•"/>
            </a:pPr>
            <a:r>
              <a:rPr lang="en-US" dirty="0" smtClean="0"/>
              <a:t>6” SP = 1125 CFM</a:t>
            </a:r>
          </a:p>
          <a:p>
            <a:pPr marL="742950" lvl="1" indent="-285750">
              <a:buFont typeface="Arial" panose="020B0604020202020204" pitchFamily="34" charset="0"/>
              <a:buChar char="•"/>
            </a:pPr>
            <a:r>
              <a:rPr lang="en-US" dirty="0" smtClean="0"/>
              <a:t>8” SP = 949 CFM</a:t>
            </a: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18</a:t>
            </a:fld>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209800"/>
            <a:ext cx="5788434" cy="3074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7619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Pressure – How to Reduce</a:t>
            </a:r>
            <a:endParaRPr lang="en-US" dirty="0"/>
          </a:p>
        </p:txBody>
      </p:sp>
      <p:sp>
        <p:nvSpPr>
          <p:cNvPr id="3" name="Content Placeholder 2"/>
          <p:cNvSpPr>
            <a:spLocks noGrp="1"/>
          </p:cNvSpPr>
          <p:nvPr>
            <p:ph idx="1"/>
          </p:nvPr>
        </p:nvSpPr>
        <p:spPr>
          <a:xfrm>
            <a:off x="457200" y="1600200"/>
            <a:ext cx="4114800" cy="4876800"/>
          </a:xfrm>
        </p:spPr>
        <p:txBody>
          <a:bodyPr>
            <a:normAutofit fontScale="92500" lnSpcReduction="10000"/>
          </a:bodyPr>
          <a:lstStyle/>
          <a:p>
            <a:r>
              <a:rPr lang="en-US" dirty="0" smtClean="0"/>
              <a:t>Elbows</a:t>
            </a:r>
          </a:p>
          <a:p>
            <a:pPr lvl="1"/>
            <a:r>
              <a:rPr lang="en-US" dirty="0" smtClean="0"/>
              <a:t>Using 2.5D or 1.5D radius elbows instead of 1-D</a:t>
            </a:r>
          </a:p>
          <a:p>
            <a:r>
              <a:rPr lang="en-US" dirty="0" smtClean="0"/>
              <a:t>Branches</a:t>
            </a:r>
          </a:p>
          <a:p>
            <a:pPr lvl="1"/>
            <a:r>
              <a:rPr lang="en-US" dirty="0" smtClean="0"/>
              <a:t>Using branches that come in at 45º or 30º angles instead of 90º angles (T’s)</a:t>
            </a:r>
          </a:p>
          <a:p>
            <a:r>
              <a:rPr lang="en-US" dirty="0" smtClean="0"/>
              <a:t>Reducers</a:t>
            </a:r>
          </a:p>
          <a:p>
            <a:pPr lvl="1"/>
            <a:r>
              <a:rPr lang="en-US" dirty="0" smtClean="0"/>
              <a:t>Using slow-reducing reducers instead of quick reducers</a:t>
            </a:r>
          </a:p>
          <a:p>
            <a:r>
              <a:rPr lang="en-US" dirty="0" smtClean="0"/>
              <a:t>Straight Pipe</a:t>
            </a:r>
          </a:p>
          <a:p>
            <a:pPr lvl="1"/>
            <a:r>
              <a:rPr lang="en-US" dirty="0" smtClean="0"/>
              <a:t>Use proper transport velocities instead of fast velocities when not required</a:t>
            </a:r>
          </a:p>
          <a:p>
            <a:r>
              <a:rPr lang="en-US" dirty="0" smtClean="0"/>
              <a:t>IF you have to calculate… </a:t>
            </a:r>
          </a:p>
          <a:p>
            <a:pPr lvl="1"/>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19</a:t>
            </a:fld>
            <a:endParaRPr lang="en-US"/>
          </a:p>
        </p:txBody>
      </p:sp>
      <p:pic>
        <p:nvPicPr>
          <p:cNvPr id="14338" name="Picture 2" descr="http://skunkpharmresearch.files.wordpress.com/2012/06/duct-standards-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524000"/>
            <a:ext cx="3914775"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1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Duct System Design Overview</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Evaluate system and calculate CFM draw of each system (covered in “CFM Calculations” PowerPoint)</a:t>
            </a:r>
          </a:p>
          <a:p>
            <a:pPr marL="457200" indent="-457200">
              <a:buFont typeface="+mj-lt"/>
              <a:buAutoNum type="arabicPeriod"/>
            </a:pPr>
            <a:r>
              <a:rPr lang="en-US" dirty="0" smtClean="0"/>
              <a:t>Choose a collector based off of the application we are cleaning</a:t>
            </a:r>
          </a:p>
          <a:p>
            <a:pPr marL="731520" lvl="1" indent="-457200">
              <a:buFont typeface="+mj-lt"/>
              <a:buAutoNum type="arabicPeriod"/>
            </a:pPr>
            <a:r>
              <a:rPr lang="en-US" dirty="0" smtClean="0"/>
              <a:t>Choose an A:C ratio if we are pulling a dust application (Avani/ACT)</a:t>
            </a:r>
          </a:p>
          <a:p>
            <a:pPr marL="731520" lvl="1" indent="-457200">
              <a:buFont typeface="+mj-lt"/>
              <a:buAutoNum type="arabicPeriod"/>
            </a:pPr>
            <a:r>
              <a:rPr lang="en-US" dirty="0" smtClean="0"/>
              <a:t>Choose proper Absolent machine if oil mist/smoke</a:t>
            </a:r>
          </a:p>
          <a:p>
            <a:pPr marL="457200" indent="-457200">
              <a:buFont typeface="+mj-lt"/>
              <a:buAutoNum type="arabicPeriod"/>
            </a:pPr>
            <a:r>
              <a:rPr lang="en-US" dirty="0" smtClean="0"/>
              <a:t>Choose collector location (based off of onsite visit)</a:t>
            </a:r>
          </a:p>
          <a:p>
            <a:pPr marL="457200" indent="-457200">
              <a:buFont typeface="+mj-lt"/>
              <a:buAutoNum type="arabicPeriod"/>
            </a:pPr>
            <a:r>
              <a:rPr lang="en-US" dirty="0" smtClean="0"/>
              <a:t>Run duct to drops, tapering duct in main duct run</a:t>
            </a:r>
          </a:p>
          <a:p>
            <a:pPr marL="457200" indent="-457200">
              <a:buFont typeface="+mj-lt"/>
              <a:buAutoNum type="arabicPeriod"/>
            </a:pPr>
            <a:r>
              <a:rPr lang="en-US" dirty="0" smtClean="0"/>
              <a:t>Keep static pressure to a minimum</a:t>
            </a:r>
          </a:p>
          <a:p>
            <a:pPr marL="0" indent="0">
              <a:buNone/>
            </a:pP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2</a:t>
            </a:fld>
            <a:endParaRPr lang="en-US"/>
          </a:p>
        </p:txBody>
      </p:sp>
    </p:spTree>
    <p:extLst>
      <p:ext uri="{BB962C8B-B14F-4D97-AF65-F5344CB8AC3E}">
        <p14:creationId xmlns:p14="http://schemas.microsoft.com/office/powerpoint/2010/main" val="1493857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Pressure Calculations</a:t>
            </a: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20</a:t>
            </a:fld>
            <a:endParaRPr lang="en-US"/>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76800" y="1524000"/>
            <a:ext cx="3843974"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a:spLocks/>
          </p:cNvSpPr>
          <p:nvPr/>
        </p:nvSpPr>
        <p:spPr>
          <a:xfrm>
            <a:off x="457200" y="1600200"/>
            <a:ext cx="4114800" cy="4876800"/>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dirty="0" smtClean="0"/>
              <a:t>In straight pipe</a:t>
            </a:r>
          </a:p>
          <a:p>
            <a:pPr lvl="1"/>
            <a:r>
              <a:rPr lang="en-US" dirty="0" smtClean="0"/>
              <a:t>Find two of three variables below:</a:t>
            </a:r>
          </a:p>
          <a:p>
            <a:pPr lvl="2"/>
            <a:r>
              <a:rPr lang="en-US" dirty="0" smtClean="0"/>
              <a:t>CFM</a:t>
            </a:r>
          </a:p>
          <a:p>
            <a:pPr lvl="2"/>
            <a:r>
              <a:rPr lang="en-US" dirty="0" smtClean="0"/>
              <a:t>Velocity in Duct</a:t>
            </a:r>
          </a:p>
          <a:p>
            <a:pPr lvl="2"/>
            <a:r>
              <a:rPr lang="en-US" dirty="0" smtClean="0"/>
              <a:t>Diameter</a:t>
            </a:r>
          </a:p>
          <a:p>
            <a:pPr lvl="1"/>
            <a:r>
              <a:rPr lang="en-US" dirty="0" smtClean="0"/>
              <a:t>Find where they intersect on chart</a:t>
            </a:r>
          </a:p>
          <a:p>
            <a:pPr lvl="1"/>
            <a:r>
              <a:rPr lang="en-US" dirty="0" smtClean="0"/>
              <a:t>“x” run denotes friction loss per 100 </a:t>
            </a:r>
            <a:r>
              <a:rPr lang="en-US" dirty="0" err="1" smtClean="0"/>
              <a:t>ft</a:t>
            </a:r>
            <a:endParaRPr lang="en-US" dirty="0" smtClean="0"/>
          </a:p>
          <a:p>
            <a:r>
              <a:rPr lang="en-US" dirty="0" smtClean="0"/>
              <a:t>In branches/elbows</a:t>
            </a:r>
            <a:endParaRPr lang="en-US" dirty="0"/>
          </a:p>
          <a:p>
            <a:pPr lvl="1"/>
            <a:r>
              <a:rPr lang="en-US" dirty="0" smtClean="0"/>
              <a:t>Using online formulas, find “k” factor</a:t>
            </a:r>
          </a:p>
          <a:p>
            <a:pPr lvl="1"/>
            <a:r>
              <a:rPr lang="en-US" dirty="0" smtClean="0"/>
              <a:t>Calculate velocity pressure using formula below:</a:t>
            </a:r>
          </a:p>
          <a:p>
            <a:pPr lvl="2"/>
            <a:r>
              <a:rPr lang="en-US" dirty="0" err="1" smtClean="0"/>
              <a:t>V</a:t>
            </a:r>
            <a:r>
              <a:rPr lang="en-US" baseline="-25000" dirty="0" err="1" smtClean="0"/>
              <a:t>p</a:t>
            </a:r>
            <a:r>
              <a:rPr lang="en-US" dirty="0" smtClean="0"/>
              <a:t>=(</a:t>
            </a:r>
            <a:r>
              <a:rPr lang="en-US" dirty="0" err="1" smtClean="0"/>
              <a:t>V</a:t>
            </a:r>
            <a:r>
              <a:rPr lang="en-US" baseline="-25000" dirty="0" err="1" smtClean="0"/>
              <a:t>duct</a:t>
            </a:r>
            <a:r>
              <a:rPr lang="en-US" dirty="0" smtClean="0"/>
              <a:t>/4005)^2</a:t>
            </a:r>
          </a:p>
          <a:p>
            <a:pPr lvl="1"/>
            <a:r>
              <a:rPr lang="en-US" dirty="0" smtClean="0"/>
              <a:t>SP = </a:t>
            </a:r>
            <a:r>
              <a:rPr lang="en-US" dirty="0" err="1" smtClean="0"/>
              <a:t>V</a:t>
            </a:r>
            <a:r>
              <a:rPr lang="en-US" baseline="-25000" dirty="0" err="1" smtClean="0"/>
              <a:t>p</a:t>
            </a:r>
            <a:r>
              <a:rPr lang="en-US" dirty="0" smtClean="0"/>
              <a:t>*K</a:t>
            </a:r>
          </a:p>
          <a:p>
            <a:pPr lvl="1"/>
            <a:endParaRPr lang="en-US" dirty="0"/>
          </a:p>
        </p:txBody>
      </p:sp>
    </p:spTree>
    <p:extLst>
      <p:ext uri="{BB962C8B-B14F-4D97-AF65-F5344CB8AC3E}">
        <p14:creationId xmlns:p14="http://schemas.microsoft.com/office/powerpoint/2010/main" val="64622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Choosing the Proper Dust Collector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All dust collectors contain filters, which are used to filter the air</a:t>
            </a:r>
          </a:p>
          <a:p>
            <a:r>
              <a:rPr lang="en-US" dirty="0" smtClean="0"/>
              <a:t>Dust collectors are sized by using an Air to Cloth ratio</a:t>
            </a:r>
          </a:p>
          <a:p>
            <a:pPr lvl="1"/>
            <a:r>
              <a:rPr lang="en-US" dirty="0" smtClean="0"/>
              <a:t>Air = Total CFM of the System</a:t>
            </a:r>
          </a:p>
          <a:p>
            <a:pPr lvl="1"/>
            <a:r>
              <a:rPr lang="en-US" dirty="0" smtClean="0"/>
              <a:t>Cloth = Total Surface Area of Filters in the Collector</a:t>
            </a:r>
          </a:p>
          <a:p>
            <a:pPr lvl="2"/>
            <a:r>
              <a:rPr lang="en-US" dirty="0" smtClean="0"/>
              <a:t>Avani filters = 205 ft2 per filter</a:t>
            </a:r>
          </a:p>
          <a:p>
            <a:pPr lvl="2"/>
            <a:r>
              <a:rPr lang="en-US" dirty="0" smtClean="0"/>
              <a:t>ACT filters </a:t>
            </a:r>
            <a:r>
              <a:rPr lang="en-US" dirty="0"/>
              <a:t>= </a:t>
            </a:r>
            <a:r>
              <a:rPr lang="en-US" dirty="0" smtClean="0"/>
              <a:t>254 ft2 </a:t>
            </a:r>
            <a:r>
              <a:rPr lang="en-US" dirty="0"/>
              <a:t>per </a:t>
            </a:r>
            <a:r>
              <a:rPr lang="en-US" dirty="0" smtClean="0"/>
              <a:t>filter</a:t>
            </a:r>
          </a:p>
          <a:p>
            <a:r>
              <a:rPr lang="en-US" dirty="0" smtClean="0"/>
              <a:t>Avani has sold collectors ranging from 4:1 to 0.5:1</a:t>
            </a:r>
          </a:p>
          <a:p>
            <a:pPr lvl="1"/>
            <a:r>
              <a:rPr lang="en-US" dirty="0" smtClean="0"/>
              <a:t>4:1 – used in welding schools or other part-time welding facilities</a:t>
            </a:r>
          </a:p>
          <a:p>
            <a:pPr lvl="1"/>
            <a:r>
              <a:rPr lang="en-US" dirty="0" smtClean="0"/>
              <a:t>3:1 – most common in fabrication facilities</a:t>
            </a:r>
          </a:p>
          <a:p>
            <a:pPr lvl="1"/>
            <a:r>
              <a:rPr lang="en-US" dirty="0" smtClean="0"/>
              <a:t>2:1 – Robotic welding cells</a:t>
            </a:r>
          </a:p>
          <a:p>
            <a:pPr lvl="1"/>
            <a:r>
              <a:rPr lang="en-US" dirty="0" smtClean="0"/>
              <a:t>0.5:1 – Plasma Dust</a:t>
            </a:r>
          </a:p>
          <a:p>
            <a:r>
              <a:rPr lang="en-US" dirty="0" smtClean="0"/>
              <a:t>Example: Avani is quoting a dust collector to pick up six 6” fume arms inside a welding school.  Please (a) size the fan CFM needed for this install, (b) pick the correct A:C ratio, (c) calculate the minimal filters needed for the ACT collector, (d) choose the correct ACT collector, and (e) calculate the exact A:C ratio based off of the collector we have picked out</a:t>
            </a:r>
          </a:p>
          <a:p>
            <a:endParaRPr lang="en-US" dirty="0" smtClean="0"/>
          </a:p>
          <a:p>
            <a:pPr lvl="2"/>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3</a:t>
            </a:fld>
            <a:endParaRPr lang="en-US"/>
          </a:p>
        </p:txBody>
      </p:sp>
    </p:spTree>
    <p:extLst>
      <p:ext uri="{BB962C8B-B14F-4D97-AF65-F5344CB8AC3E}">
        <p14:creationId xmlns:p14="http://schemas.microsoft.com/office/powerpoint/2010/main" val="235794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Choosing the Proper Dust Collector - Example</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Arial" pitchFamily="34" charset="0"/>
              <a:buAutoNum type="alphaLcParenBoth"/>
            </a:pPr>
            <a:r>
              <a:rPr lang="en-US" dirty="0"/>
              <a:t>S</a:t>
            </a:r>
            <a:r>
              <a:rPr lang="en-US" dirty="0" smtClean="0"/>
              <a:t>ize </a:t>
            </a:r>
            <a:r>
              <a:rPr lang="en-US" dirty="0"/>
              <a:t>the fan CFM needed for this </a:t>
            </a:r>
            <a:r>
              <a:rPr lang="en-US" dirty="0" smtClean="0"/>
              <a:t>install</a:t>
            </a:r>
          </a:p>
          <a:p>
            <a:pPr marL="548640" lvl="2" indent="0">
              <a:buNone/>
            </a:pPr>
            <a:r>
              <a:rPr lang="en-US" dirty="0" err="1" smtClean="0"/>
              <a:t>CFM</a:t>
            </a:r>
            <a:r>
              <a:rPr lang="en-US" baseline="-25000" dirty="0" err="1" smtClean="0"/>
              <a:t>total</a:t>
            </a:r>
            <a:r>
              <a:rPr lang="en-US" dirty="0" smtClean="0"/>
              <a:t> = (6) * CFM</a:t>
            </a:r>
            <a:r>
              <a:rPr lang="en-US" baseline="-25000" dirty="0" smtClean="0"/>
              <a:t>6</a:t>
            </a:r>
            <a:r>
              <a:rPr lang="en-US" baseline="-25000" dirty="0"/>
              <a:t>” Fume </a:t>
            </a:r>
            <a:r>
              <a:rPr lang="en-US" baseline="-25000" dirty="0" smtClean="0"/>
              <a:t>Arms</a:t>
            </a:r>
          </a:p>
          <a:p>
            <a:pPr marL="548640" lvl="2" indent="0">
              <a:buNone/>
            </a:pPr>
            <a:r>
              <a:rPr lang="en-US" dirty="0" err="1"/>
              <a:t>CFM</a:t>
            </a:r>
            <a:r>
              <a:rPr lang="en-US" baseline="-25000" dirty="0" err="1"/>
              <a:t>total</a:t>
            </a:r>
            <a:r>
              <a:rPr lang="en-US" dirty="0"/>
              <a:t> = (6) * </a:t>
            </a:r>
            <a:r>
              <a:rPr lang="en-US" dirty="0" smtClean="0"/>
              <a:t>800 CFM</a:t>
            </a:r>
          </a:p>
          <a:p>
            <a:pPr marL="548640" lvl="2" indent="0">
              <a:buNone/>
            </a:pPr>
            <a:r>
              <a:rPr lang="en-US" dirty="0" err="1"/>
              <a:t>CFM</a:t>
            </a:r>
            <a:r>
              <a:rPr lang="en-US" baseline="-25000" dirty="0" err="1"/>
              <a:t>total</a:t>
            </a:r>
            <a:r>
              <a:rPr lang="en-US" dirty="0"/>
              <a:t> = 4</a:t>
            </a:r>
            <a:r>
              <a:rPr lang="en-US" dirty="0" smtClean="0"/>
              <a:t>800 </a:t>
            </a:r>
            <a:r>
              <a:rPr lang="en-US" dirty="0"/>
              <a:t>CFM</a:t>
            </a:r>
          </a:p>
          <a:p>
            <a:pPr marL="457200" indent="-457200">
              <a:buFont typeface="Arial" pitchFamily="34" charset="0"/>
              <a:buAutoNum type="alphaLcParenBoth"/>
            </a:pPr>
            <a:r>
              <a:rPr lang="en-US" dirty="0" smtClean="0"/>
              <a:t>Pick </a:t>
            </a:r>
            <a:r>
              <a:rPr lang="en-US" dirty="0"/>
              <a:t>the correct A:C </a:t>
            </a:r>
            <a:r>
              <a:rPr lang="en-US" dirty="0" smtClean="0"/>
              <a:t>ratio</a:t>
            </a:r>
          </a:p>
          <a:p>
            <a:pPr marL="548640" lvl="2" indent="0">
              <a:buNone/>
            </a:pPr>
            <a:r>
              <a:rPr lang="en-US" dirty="0" smtClean="0"/>
              <a:t>A:C ratio of welding facilities = 4:1</a:t>
            </a:r>
          </a:p>
          <a:p>
            <a:pPr marL="548640" lvl="2" indent="0">
              <a:buNone/>
            </a:pPr>
            <a:r>
              <a:rPr lang="en-US" dirty="0" smtClean="0"/>
              <a:t>4800:Cloth = 4:1</a:t>
            </a:r>
          </a:p>
          <a:p>
            <a:pPr marL="548640" lvl="2" indent="0">
              <a:buNone/>
            </a:pPr>
            <a:r>
              <a:rPr lang="en-US" dirty="0" smtClean="0"/>
              <a:t>Cloth = 1200 ft</a:t>
            </a:r>
            <a:r>
              <a:rPr lang="en-US" baseline="30000" dirty="0" smtClean="0"/>
              <a:t>2</a:t>
            </a:r>
            <a:endParaRPr lang="en-US" baseline="30000" dirty="0"/>
          </a:p>
          <a:p>
            <a:pPr marL="457200" indent="-457200">
              <a:buFont typeface="Arial" pitchFamily="34" charset="0"/>
              <a:buAutoNum type="alphaLcParenBoth"/>
            </a:pPr>
            <a:r>
              <a:rPr lang="en-US" dirty="0"/>
              <a:t>C</a:t>
            </a:r>
            <a:r>
              <a:rPr lang="en-US" dirty="0" smtClean="0"/>
              <a:t>alculate </a:t>
            </a:r>
            <a:r>
              <a:rPr lang="en-US" dirty="0"/>
              <a:t>the minimal filters needed for the ACT </a:t>
            </a:r>
            <a:r>
              <a:rPr lang="en-US" dirty="0" smtClean="0"/>
              <a:t>collector</a:t>
            </a:r>
          </a:p>
          <a:p>
            <a:pPr marL="548640" lvl="2" indent="0">
              <a:buNone/>
            </a:pPr>
            <a:r>
              <a:rPr lang="en-US" dirty="0" smtClean="0"/>
              <a:t>Minimum Cloth Required </a:t>
            </a:r>
            <a:r>
              <a:rPr lang="en-US" dirty="0"/>
              <a:t>= 1200 </a:t>
            </a:r>
            <a:r>
              <a:rPr lang="en-US" dirty="0" smtClean="0"/>
              <a:t>ft</a:t>
            </a:r>
            <a:r>
              <a:rPr lang="en-US" baseline="30000" dirty="0" smtClean="0"/>
              <a:t>2</a:t>
            </a:r>
            <a:endParaRPr lang="en-US" dirty="0" smtClean="0"/>
          </a:p>
          <a:p>
            <a:pPr marL="548640" lvl="2" indent="0">
              <a:buNone/>
            </a:pPr>
            <a:r>
              <a:rPr lang="en-US" dirty="0" smtClean="0"/>
              <a:t>Using the ACT chart, next largest filter area is 1,524 </a:t>
            </a:r>
            <a:r>
              <a:rPr lang="en-US" dirty="0"/>
              <a:t>ft</a:t>
            </a:r>
            <a:r>
              <a:rPr lang="en-US" baseline="30000" dirty="0"/>
              <a:t>2</a:t>
            </a:r>
            <a:endParaRPr lang="en-US" dirty="0"/>
          </a:p>
          <a:p>
            <a:pPr marL="457200" indent="-457200">
              <a:buFont typeface="Arial" pitchFamily="34" charset="0"/>
              <a:buAutoNum type="alphaLcParenBoth"/>
            </a:pPr>
            <a:r>
              <a:rPr lang="en-US" dirty="0" smtClean="0"/>
              <a:t>Choose </a:t>
            </a:r>
            <a:r>
              <a:rPr lang="en-US" dirty="0"/>
              <a:t>the correct ACT </a:t>
            </a:r>
            <a:r>
              <a:rPr lang="en-US" dirty="0" smtClean="0"/>
              <a:t>collector</a:t>
            </a:r>
          </a:p>
          <a:p>
            <a:pPr marL="548640" lvl="2" indent="0">
              <a:buNone/>
            </a:pPr>
            <a:r>
              <a:rPr lang="en-US" dirty="0"/>
              <a:t>Using the ACT chart, next largest filter area is the ACT-3-6</a:t>
            </a:r>
          </a:p>
          <a:p>
            <a:pPr marL="457200" indent="-457200">
              <a:buFont typeface="Arial" pitchFamily="34" charset="0"/>
              <a:buAutoNum type="alphaLcParenBoth"/>
            </a:pPr>
            <a:r>
              <a:rPr lang="en-US" dirty="0" smtClean="0"/>
              <a:t>Calculate </a:t>
            </a:r>
            <a:r>
              <a:rPr lang="en-US" dirty="0"/>
              <a:t>the exact A:C ratio based off of the collector we have picked </a:t>
            </a:r>
            <a:r>
              <a:rPr lang="en-US" dirty="0" smtClean="0"/>
              <a:t>out</a:t>
            </a:r>
          </a:p>
          <a:p>
            <a:pPr marL="548640" lvl="2" indent="0">
              <a:buNone/>
            </a:pPr>
            <a:r>
              <a:rPr lang="en-US" dirty="0" smtClean="0"/>
              <a:t>1,524 ft2 is our new cloth ratio</a:t>
            </a:r>
          </a:p>
          <a:p>
            <a:pPr marL="548640" lvl="2" indent="0">
              <a:buNone/>
            </a:pPr>
            <a:r>
              <a:rPr lang="en-US" dirty="0" smtClean="0"/>
              <a:t>4,800 CFM is the total CFM in the System</a:t>
            </a:r>
          </a:p>
          <a:p>
            <a:pPr marL="548640" lvl="2" indent="0">
              <a:buNone/>
            </a:pPr>
            <a:r>
              <a:rPr lang="en-US" dirty="0" smtClean="0"/>
              <a:t>4,800:1,524 = Air:1</a:t>
            </a:r>
          </a:p>
          <a:p>
            <a:pPr marL="548640" lvl="2" indent="0">
              <a:buNone/>
            </a:pPr>
            <a:r>
              <a:rPr lang="en-US" dirty="0" smtClean="0"/>
              <a:t>New </a:t>
            </a:r>
            <a:r>
              <a:rPr lang="en-US" dirty="0" err="1" smtClean="0"/>
              <a:t>Air:Cloth</a:t>
            </a:r>
            <a:r>
              <a:rPr lang="en-US" dirty="0" smtClean="0"/>
              <a:t> = 3.14:1</a:t>
            </a: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4</a:t>
            </a:fld>
            <a:endParaRPr lang="en-US"/>
          </a:p>
        </p:txBody>
      </p:sp>
    </p:spTree>
    <p:extLst>
      <p:ext uri="{BB962C8B-B14F-4D97-AF65-F5344CB8AC3E}">
        <p14:creationId xmlns:p14="http://schemas.microsoft.com/office/powerpoint/2010/main" val="208855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the Proper Absolent</a:t>
            </a:r>
            <a:endParaRPr lang="en-US" dirty="0"/>
          </a:p>
        </p:txBody>
      </p:sp>
      <p:sp>
        <p:nvSpPr>
          <p:cNvPr id="3" name="Content Placeholder 2"/>
          <p:cNvSpPr>
            <a:spLocks noGrp="1"/>
          </p:cNvSpPr>
          <p:nvPr>
            <p:ph idx="1"/>
          </p:nvPr>
        </p:nvSpPr>
        <p:spPr/>
        <p:txBody>
          <a:bodyPr/>
          <a:lstStyle/>
          <a:p>
            <a:r>
              <a:rPr lang="en-US" dirty="0" smtClean="0"/>
              <a:t>Absolent has 3 models we sell.  We size Absolent units by the aerosol count in the air.  </a:t>
            </a:r>
          </a:p>
          <a:p>
            <a:pPr lvl="1"/>
            <a:r>
              <a:rPr lang="en-US" dirty="0" smtClean="0"/>
              <a:t>A-Mist Series (formerly called ODF)</a:t>
            </a:r>
          </a:p>
          <a:p>
            <a:pPr lvl="2"/>
            <a:r>
              <a:rPr lang="en-US" dirty="0" smtClean="0"/>
              <a:t>If Aerosol count is between 0-15, use A-Mist</a:t>
            </a:r>
          </a:p>
          <a:p>
            <a:pPr lvl="2"/>
            <a:r>
              <a:rPr lang="en-US" dirty="0" smtClean="0"/>
              <a:t>Typically used with water based coolant sprayed at low pressure</a:t>
            </a:r>
          </a:p>
          <a:p>
            <a:pPr lvl="2"/>
            <a:r>
              <a:rPr lang="en-US" dirty="0" smtClean="0"/>
              <a:t>If count is between 15-25, one can install special filters referred to as s-filters.  If s-filters are installed, the CFM for the collector will be cut in half.</a:t>
            </a:r>
          </a:p>
          <a:p>
            <a:pPr lvl="1"/>
            <a:r>
              <a:rPr lang="en-US" dirty="0" smtClean="0"/>
              <a:t>A-Smoke </a:t>
            </a:r>
            <a:r>
              <a:rPr lang="en-US" dirty="0"/>
              <a:t>Series (formerly called </a:t>
            </a:r>
            <a:r>
              <a:rPr lang="en-US" dirty="0" smtClean="0"/>
              <a:t>ODR)</a:t>
            </a:r>
            <a:endParaRPr lang="en-US" dirty="0"/>
          </a:p>
          <a:p>
            <a:pPr lvl="2"/>
            <a:r>
              <a:rPr lang="en-US" dirty="0"/>
              <a:t>If Aerosol count is </a:t>
            </a:r>
            <a:r>
              <a:rPr lang="en-US" dirty="0" smtClean="0"/>
              <a:t>25 or greater, </a:t>
            </a:r>
            <a:r>
              <a:rPr lang="en-US" dirty="0"/>
              <a:t>use </a:t>
            </a:r>
            <a:r>
              <a:rPr lang="en-US" dirty="0" smtClean="0"/>
              <a:t>A-Smoke</a:t>
            </a:r>
            <a:endParaRPr lang="en-US" dirty="0"/>
          </a:p>
          <a:p>
            <a:pPr lvl="2"/>
            <a:r>
              <a:rPr lang="en-US" dirty="0"/>
              <a:t>Typically used with </a:t>
            </a:r>
            <a:r>
              <a:rPr lang="en-US" dirty="0" smtClean="0"/>
              <a:t>oil based coolant or coolant </a:t>
            </a:r>
            <a:r>
              <a:rPr lang="en-US" dirty="0"/>
              <a:t>sprayed at </a:t>
            </a:r>
            <a:r>
              <a:rPr lang="en-US" dirty="0" smtClean="0"/>
              <a:t>high pressure</a:t>
            </a:r>
          </a:p>
          <a:p>
            <a:pPr lvl="2"/>
            <a:endParaRPr lang="en-US" dirty="0"/>
          </a:p>
          <a:p>
            <a:pPr lvl="1"/>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5</a:t>
            </a:fld>
            <a:endParaRPr lang="en-US"/>
          </a:p>
        </p:txBody>
      </p:sp>
    </p:spTree>
    <p:extLst>
      <p:ext uri="{BB962C8B-B14F-4D97-AF65-F5344CB8AC3E}">
        <p14:creationId xmlns:p14="http://schemas.microsoft.com/office/powerpoint/2010/main" val="302082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Absolent Units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3698500"/>
              </p:ext>
            </p:extLst>
          </p:nvPr>
        </p:nvGraphicFramePr>
        <p:xfrm>
          <a:off x="685800" y="1676400"/>
          <a:ext cx="7558732" cy="4071196"/>
        </p:xfrm>
        <a:graphic>
          <a:graphicData uri="http://schemas.openxmlformats.org/drawingml/2006/table">
            <a:tbl>
              <a:tblPr>
                <a:tableStyleId>{5C22544A-7EE6-4342-B048-85BDC9FD1C3A}</a:tableStyleId>
              </a:tblPr>
              <a:tblGrid>
                <a:gridCol w="890587"/>
                <a:gridCol w="1103313"/>
                <a:gridCol w="1267651"/>
                <a:gridCol w="818213"/>
                <a:gridCol w="901492"/>
                <a:gridCol w="878590"/>
                <a:gridCol w="859853"/>
                <a:gridCol w="839033"/>
              </a:tblGrid>
              <a:tr h="236698">
                <a:tc>
                  <a:txBody>
                    <a:bodyPr/>
                    <a:lstStyle/>
                    <a:p>
                      <a:pPr algn="l"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Old</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New</a:t>
                      </a:r>
                      <a:endParaRPr lang="en-US" sz="1400" b="1" i="0" u="none" strike="noStrike" dirty="0">
                        <a:solidFill>
                          <a:srgbClr val="000000"/>
                        </a:solidFill>
                        <a:effectLst/>
                        <a:latin typeface="Calibri"/>
                      </a:endParaRPr>
                    </a:p>
                  </a:txBody>
                  <a:tcPr marL="9525" marR="9525" marT="9525" marB="0" anchor="b"/>
                </a:tc>
                <a:tc>
                  <a:txBody>
                    <a:bodyPr/>
                    <a:lstStyle/>
                    <a:p>
                      <a:pPr algn="l" fontAlgn="b"/>
                      <a:r>
                        <a:rPr lang="en-US" sz="1400" b="1" u="none" strike="noStrike" dirty="0">
                          <a:effectLst/>
                        </a:rPr>
                        <a:t>CFM</a:t>
                      </a:r>
                      <a:endParaRPr lang="en-US" sz="1400" b="1" i="0" u="none" strike="noStrike" dirty="0">
                        <a:solidFill>
                          <a:srgbClr val="000000"/>
                        </a:solidFill>
                        <a:effectLst/>
                        <a:latin typeface="Calibri"/>
                      </a:endParaRPr>
                    </a:p>
                  </a:txBody>
                  <a:tcPr marL="9525" marR="9525" marT="9525" marB="0" anchor="b"/>
                </a:tc>
                <a:tc>
                  <a:txBody>
                    <a:bodyPr/>
                    <a:lstStyle/>
                    <a:p>
                      <a:pPr algn="l" fontAlgn="b"/>
                      <a:r>
                        <a:rPr lang="en-US" sz="1400" b="1" u="none" strike="noStrike" dirty="0">
                          <a:effectLst/>
                        </a:rPr>
                        <a:t>Height (H)</a:t>
                      </a:r>
                      <a:endParaRPr lang="en-US" sz="1400" b="1" i="0" u="none" strike="noStrike" dirty="0">
                        <a:solidFill>
                          <a:srgbClr val="000000"/>
                        </a:solidFill>
                        <a:effectLst/>
                        <a:latin typeface="Calibri"/>
                      </a:endParaRPr>
                    </a:p>
                  </a:txBody>
                  <a:tcPr marL="9525" marR="9525" marT="9525" marB="0" anchor="b"/>
                </a:tc>
                <a:tc>
                  <a:txBody>
                    <a:bodyPr/>
                    <a:lstStyle/>
                    <a:p>
                      <a:pPr algn="l" fontAlgn="b"/>
                      <a:r>
                        <a:rPr lang="en-US" sz="1400" b="1" u="none" strike="noStrike" dirty="0">
                          <a:effectLst/>
                        </a:rPr>
                        <a:t>Width (W)</a:t>
                      </a:r>
                      <a:endParaRPr lang="en-US" sz="1400" b="1" i="0" u="none" strike="noStrike" dirty="0">
                        <a:solidFill>
                          <a:srgbClr val="000000"/>
                        </a:solidFill>
                        <a:effectLst/>
                        <a:latin typeface="Calibri"/>
                      </a:endParaRPr>
                    </a:p>
                  </a:txBody>
                  <a:tcPr marL="9525" marR="9525" marT="9525" marB="0" anchor="b"/>
                </a:tc>
                <a:tc>
                  <a:txBody>
                    <a:bodyPr/>
                    <a:lstStyle/>
                    <a:p>
                      <a:pPr algn="l" fontAlgn="b"/>
                      <a:r>
                        <a:rPr lang="en-US" sz="1400" b="1" u="none" strike="noStrike" dirty="0">
                          <a:effectLst/>
                        </a:rPr>
                        <a:t>Depth (D)</a:t>
                      </a:r>
                      <a:endParaRPr lang="en-US" sz="1400" b="1" i="0" u="none" strike="noStrike" dirty="0">
                        <a:solidFill>
                          <a:srgbClr val="000000"/>
                        </a:solidFill>
                        <a:effectLst/>
                        <a:latin typeface="Calibri"/>
                      </a:endParaRPr>
                    </a:p>
                  </a:txBody>
                  <a:tcPr marL="9525" marR="9525" marT="9525" marB="0" anchor="b"/>
                </a:tc>
                <a:tc>
                  <a:txBody>
                    <a:bodyPr/>
                    <a:lstStyle/>
                    <a:p>
                      <a:pPr algn="l" fontAlgn="b"/>
                      <a:r>
                        <a:rPr lang="en-US" sz="1400" b="1" u="none" strike="noStrike" dirty="0">
                          <a:effectLst/>
                        </a:rPr>
                        <a:t>Inlet Duct</a:t>
                      </a:r>
                      <a:endParaRPr lang="en-US" sz="1400" b="1" i="0" u="none" strike="noStrike" dirty="0">
                        <a:solidFill>
                          <a:srgbClr val="000000"/>
                        </a:solidFill>
                        <a:effectLst/>
                        <a:latin typeface="Calibri"/>
                      </a:endParaRPr>
                    </a:p>
                  </a:txBody>
                  <a:tcPr marL="9525" marR="9525" marT="9525" marB="0" anchor="b"/>
                </a:tc>
              </a:tr>
              <a:tr h="272202">
                <a:tc rowSpan="8">
                  <a:txBody>
                    <a:bodyPr/>
                    <a:lstStyle/>
                    <a:p>
                      <a:pPr algn="ctr" fontAlgn="ctr"/>
                      <a:r>
                        <a:rPr lang="en-US" sz="2800" u="none" strike="noStrike" dirty="0">
                          <a:effectLst/>
                        </a:rPr>
                        <a:t>ODF</a:t>
                      </a:r>
                      <a:endParaRPr lang="en-US" sz="2800" b="1"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ODF 800</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A mist</a:t>
                      </a:r>
                      <a:r>
                        <a:rPr lang="en-US" sz="1400" u="none" strike="noStrike" baseline="30000">
                          <a:effectLst/>
                        </a:rPr>
                        <a:t>6C</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355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39.4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11.8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4.9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ODF 1000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mist</a:t>
                      </a:r>
                      <a:r>
                        <a:rPr lang="en-US" sz="1400" u="none" strike="noStrike" baseline="30000">
                          <a:effectLst/>
                        </a:rPr>
                        <a:t>10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590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61.2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6.3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dirty="0">
                          <a:effectLst/>
                        </a:rPr>
                        <a:t>ODF 2000</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A mist</a:t>
                      </a:r>
                      <a:r>
                        <a:rPr lang="en-US" sz="1400" u="none" strike="noStrike" baseline="30000">
                          <a:effectLst/>
                        </a:rPr>
                        <a:t>20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1180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81.1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7.8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ODF 4000T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A mist</a:t>
                      </a:r>
                      <a:r>
                        <a:rPr lang="en-US" sz="1400" u="none" strike="noStrike" baseline="30000" dirty="0">
                          <a:effectLst/>
                        </a:rPr>
                        <a:t>40T</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2350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71.6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28.5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49.7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12.4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ODF 4000TF</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A mist</a:t>
                      </a:r>
                      <a:r>
                        <a:rPr lang="en-US" sz="1400" u="none" strike="noStrike" baseline="30000" dirty="0">
                          <a:effectLst/>
                        </a:rPr>
                        <a:t>40TF</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2350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92.9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28.5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49.9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12.4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ODF 6000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A mist</a:t>
                      </a:r>
                      <a:r>
                        <a:rPr lang="en-US" sz="1400" u="none" strike="noStrike" baseline="30000" dirty="0">
                          <a:effectLst/>
                        </a:rPr>
                        <a:t>60</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dirty="0">
                          <a:effectLst/>
                        </a:rPr>
                        <a:t>3530 cfm</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89.6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83.5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24.4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15.7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ODF 8000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mist</a:t>
                      </a:r>
                      <a:r>
                        <a:rPr lang="en-US" sz="1400" u="none" strike="noStrike" baseline="30000">
                          <a:effectLst/>
                        </a:rPr>
                        <a:t>80T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4700 cfm</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81.4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55.7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49.8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15.7 in</a:t>
                      </a:r>
                      <a:endParaRPr lang="en-US" sz="1400" b="0" i="0" u="none" strike="noStrike">
                        <a:solidFill>
                          <a:srgbClr val="000000"/>
                        </a:solidFill>
                        <a:effectLst/>
                        <a:latin typeface="Calibri"/>
                      </a:endParaRPr>
                    </a:p>
                  </a:txBody>
                  <a:tcPr marL="9525" marR="9525" marT="9525" marB="0" anchor="b"/>
                </a:tc>
              </a:tr>
              <a:tr h="284037">
                <a:tc vMerge="1">
                  <a:txBody>
                    <a:bodyPr/>
                    <a:lstStyle/>
                    <a:p>
                      <a:endParaRPr lang="en-US"/>
                    </a:p>
                  </a:txBody>
                  <a:tcPr/>
                </a:tc>
                <a:tc>
                  <a:txBody>
                    <a:bodyPr/>
                    <a:lstStyle/>
                    <a:p>
                      <a:pPr algn="l" fontAlgn="b"/>
                      <a:r>
                        <a:rPr lang="en-US" sz="1400" u="none" strike="noStrike">
                          <a:effectLst/>
                        </a:rPr>
                        <a:t>ODF 8000TF</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mist</a:t>
                      </a:r>
                      <a:r>
                        <a:rPr lang="en-US" sz="1400" u="none" strike="noStrike" baseline="30000">
                          <a:effectLst/>
                        </a:rPr>
                        <a:t>80TF</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4700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106.7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55.7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49.8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15.7 in</a:t>
                      </a:r>
                      <a:endParaRPr lang="en-US" sz="1400" b="0" i="0" u="none" strike="noStrike">
                        <a:solidFill>
                          <a:srgbClr val="000000"/>
                        </a:solidFill>
                        <a:effectLst/>
                        <a:latin typeface="Calibri"/>
                      </a:endParaRPr>
                    </a:p>
                  </a:txBody>
                  <a:tcPr marL="9525" marR="9525" marT="9525" marB="0" anchor="b"/>
                </a:tc>
              </a:tr>
              <a:tr h="272202">
                <a:tc rowSpan="5">
                  <a:txBody>
                    <a:bodyPr/>
                    <a:lstStyle/>
                    <a:p>
                      <a:pPr algn="ctr" fontAlgn="ctr"/>
                      <a:r>
                        <a:rPr lang="en-US" sz="2800" u="none" strike="noStrike">
                          <a:effectLst/>
                        </a:rPr>
                        <a:t>ODR</a:t>
                      </a:r>
                      <a:endParaRPr lang="en-US" sz="2800" b="1" i="0" u="none" strike="noStrike">
                        <a:solidFill>
                          <a:srgbClr val="000000"/>
                        </a:solidFill>
                        <a:effectLst/>
                        <a:latin typeface="Calibri"/>
                      </a:endParaRPr>
                    </a:p>
                  </a:txBody>
                  <a:tcPr marL="9525" marR="9525" marT="9525" marB="0" anchor="ctr"/>
                </a:tc>
                <a:tc>
                  <a:txBody>
                    <a:bodyPr/>
                    <a:lstStyle/>
                    <a:p>
                      <a:pPr algn="l" fontAlgn="b"/>
                      <a:r>
                        <a:rPr lang="en-US" sz="1400" u="none" strike="noStrike">
                          <a:effectLst/>
                        </a:rPr>
                        <a:t>ODR 2000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smoke</a:t>
                      </a:r>
                      <a:r>
                        <a:rPr lang="en-US" sz="1400" u="none" strike="noStrike" baseline="30000">
                          <a:effectLst/>
                        </a:rPr>
                        <a:t>20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1180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93.3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29.1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30.7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7.8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ODR 3000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smoke</a:t>
                      </a:r>
                      <a:r>
                        <a:rPr lang="en-US" sz="1400" u="none" strike="noStrike" baseline="30000">
                          <a:effectLst/>
                        </a:rPr>
                        <a:t>40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2350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139.0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43.8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46.0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12.4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ODR 6000T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smoke</a:t>
                      </a:r>
                      <a:r>
                        <a:rPr lang="en-US" sz="1400" u="none" strike="noStrike" baseline="30000">
                          <a:effectLst/>
                        </a:rPr>
                        <a:t>80T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4700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115.7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45.4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83.3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15.7 in</a:t>
                      </a:r>
                      <a:endParaRPr lang="en-US" sz="1400" b="0" i="0" u="none" strike="noStrike">
                        <a:solidFill>
                          <a:srgbClr val="000000"/>
                        </a:solidFill>
                        <a:effectLst/>
                        <a:latin typeface="Calibri"/>
                      </a:endParaRPr>
                    </a:p>
                  </a:txBody>
                  <a:tcPr marL="9525" marR="9525" marT="9525" marB="0" anchor="b"/>
                </a:tc>
              </a:tr>
              <a:tr h="272202">
                <a:tc vMerge="1">
                  <a:txBody>
                    <a:bodyPr/>
                    <a:lstStyle/>
                    <a:p>
                      <a:endParaRPr lang="en-US"/>
                    </a:p>
                  </a:txBody>
                  <a:tcPr/>
                </a:tc>
                <a:tc>
                  <a:txBody>
                    <a:bodyPr/>
                    <a:lstStyle/>
                    <a:p>
                      <a:pPr algn="l" fontAlgn="b"/>
                      <a:r>
                        <a:rPr lang="en-US" sz="1400" u="none" strike="noStrike">
                          <a:effectLst/>
                        </a:rPr>
                        <a:t>ODR 9000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smoke</a:t>
                      </a:r>
                      <a:r>
                        <a:rPr lang="en-US" sz="1400" u="none" strike="noStrike" baseline="30000">
                          <a:effectLst/>
                        </a:rPr>
                        <a:t>120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7050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145.2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131.2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45.3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19.7 in</a:t>
                      </a:r>
                      <a:endParaRPr lang="en-US" sz="1400" b="0" i="0" u="none" strike="noStrike">
                        <a:solidFill>
                          <a:srgbClr val="000000"/>
                        </a:solidFill>
                        <a:effectLst/>
                        <a:latin typeface="Calibri"/>
                      </a:endParaRPr>
                    </a:p>
                  </a:txBody>
                  <a:tcPr marL="9525" marR="9525" marT="9525" marB="0" anchor="b"/>
                </a:tc>
              </a:tr>
              <a:tr h="284037">
                <a:tc vMerge="1">
                  <a:txBody>
                    <a:bodyPr/>
                    <a:lstStyle/>
                    <a:p>
                      <a:endParaRPr lang="en-US"/>
                    </a:p>
                  </a:txBody>
                  <a:tcPr/>
                </a:tc>
                <a:tc>
                  <a:txBody>
                    <a:bodyPr/>
                    <a:lstStyle/>
                    <a:p>
                      <a:pPr algn="l" fontAlgn="b"/>
                      <a:r>
                        <a:rPr lang="en-US" sz="1400" u="none" strike="noStrike">
                          <a:effectLst/>
                        </a:rPr>
                        <a:t>ODR 12000T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 smoke</a:t>
                      </a:r>
                      <a:r>
                        <a:rPr lang="en-US" sz="1400" u="none" strike="noStrike" baseline="30000">
                          <a:effectLst/>
                        </a:rPr>
                        <a:t>160T</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9400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131.8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89.2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85.5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25.0 in</a:t>
                      </a:r>
                      <a:endParaRPr lang="en-US" sz="1400" b="0" i="0" u="none" strike="noStrike">
                        <a:solidFill>
                          <a:srgbClr val="000000"/>
                        </a:solidFill>
                        <a:effectLst/>
                        <a:latin typeface="Calibri"/>
                      </a:endParaRPr>
                    </a:p>
                  </a:txBody>
                  <a:tcPr marL="9525" marR="9525" marT="9525" marB="0" anchor="b"/>
                </a:tc>
              </a:tr>
              <a:tr h="27220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dirty="0">
                          <a:effectLst/>
                        </a:rPr>
                        <a:t>A mist</a:t>
                      </a:r>
                      <a:r>
                        <a:rPr lang="en-US" sz="1400" u="none" strike="noStrike" baseline="30000" dirty="0">
                          <a:effectLst/>
                        </a:rPr>
                        <a:t>10C</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a:effectLst/>
                        </a:rPr>
                        <a:t>590 cfm</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31.8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42.4 in</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27.0 in</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u="none" strike="noStrike" dirty="0">
                          <a:effectLst/>
                        </a:rPr>
                        <a:t>6.3 in</a:t>
                      </a:r>
                      <a:endParaRPr lang="en-US" sz="1400" b="0" i="0" u="none" strike="noStrike" dirty="0">
                        <a:solidFill>
                          <a:srgbClr val="000000"/>
                        </a:solidFill>
                        <a:effectLst/>
                        <a:latin typeface="Calibri"/>
                      </a:endParaRPr>
                    </a:p>
                  </a:txBody>
                  <a:tcPr marL="9525" marR="9525" marT="9525" marB="0" anchor="b"/>
                </a:tc>
              </a:tr>
            </a:tbl>
          </a:graphicData>
        </a:graphic>
      </p:graphicFrame>
      <p:sp>
        <p:nvSpPr>
          <p:cNvPr id="4" name="Slide Number Placeholder 3"/>
          <p:cNvSpPr>
            <a:spLocks noGrp="1"/>
          </p:cNvSpPr>
          <p:nvPr>
            <p:ph type="sldNum" sz="quarter" idx="12"/>
          </p:nvPr>
        </p:nvSpPr>
        <p:spPr/>
        <p:txBody>
          <a:bodyPr/>
          <a:lstStyle/>
          <a:p>
            <a:fld id="{02FF2603-0847-4474-9DCF-E0B71BA16EC6}" type="slidenum">
              <a:rPr lang="en-US" smtClean="0"/>
              <a:t>6</a:t>
            </a:fld>
            <a:endParaRPr lang="en-US"/>
          </a:p>
        </p:txBody>
      </p:sp>
    </p:spTree>
    <p:extLst>
      <p:ext uri="{BB962C8B-B14F-4D97-AF65-F5344CB8AC3E}">
        <p14:creationId xmlns:p14="http://schemas.microsoft.com/office/powerpoint/2010/main" val="4174472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Sizing Duct Layouts</a:t>
            </a:r>
            <a:endParaRPr lang="en-US" dirty="0"/>
          </a:p>
        </p:txBody>
      </p:sp>
      <p:sp>
        <p:nvSpPr>
          <p:cNvPr id="3" name="Content Placeholder 2"/>
          <p:cNvSpPr>
            <a:spLocks noGrp="1"/>
          </p:cNvSpPr>
          <p:nvPr>
            <p:ph idx="1"/>
          </p:nvPr>
        </p:nvSpPr>
        <p:spPr>
          <a:xfrm>
            <a:off x="457200" y="1600199"/>
            <a:ext cx="3962400" cy="4678903"/>
          </a:xfrm>
        </p:spPr>
        <p:txBody>
          <a:bodyPr>
            <a:normAutofit fontScale="92500" lnSpcReduction="10000"/>
          </a:bodyPr>
          <a:lstStyle/>
          <a:p>
            <a:r>
              <a:rPr lang="en-US" dirty="0" smtClean="0"/>
              <a:t>Determine CFM draw</a:t>
            </a:r>
          </a:p>
          <a:p>
            <a:r>
              <a:rPr lang="en-US" dirty="0" smtClean="0"/>
              <a:t>Determine FPM flow from application</a:t>
            </a:r>
          </a:p>
          <a:p>
            <a:r>
              <a:rPr lang="en-US" dirty="0" smtClean="0"/>
              <a:t>Create initial layout with pickup locations and collector location</a:t>
            </a:r>
          </a:p>
          <a:p>
            <a:r>
              <a:rPr lang="en-US" dirty="0" smtClean="0"/>
              <a:t>Size duct and main duct run based off of CFM draw at that point in the pipe.</a:t>
            </a:r>
          </a:p>
          <a:p>
            <a:r>
              <a:rPr lang="en-US" dirty="0" smtClean="0"/>
              <a:t>Example: Design the duct layout for the six 6” fume arms we chose a collector for earlier.  Assume the fume arms are in one row.</a:t>
            </a:r>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6670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252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A</a:t>
            </a:r>
            <a:endParaRPr lang="en-US" dirty="0"/>
          </a:p>
        </p:txBody>
      </p:sp>
      <p:sp>
        <p:nvSpPr>
          <p:cNvPr id="3" name="Content Placeholder 2"/>
          <p:cNvSpPr>
            <a:spLocks noGrp="1"/>
          </p:cNvSpPr>
          <p:nvPr>
            <p:ph idx="1"/>
          </p:nvPr>
        </p:nvSpPr>
        <p:spPr>
          <a:xfrm>
            <a:off x="152400" y="1676400"/>
            <a:ext cx="4495800" cy="4876800"/>
          </a:xfrm>
        </p:spPr>
        <p:txBody>
          <a:bodyPr>
            <a:normAutofit/>
          </a:bodyPr>
          <a:lstStyle/>
          <a:p>
            <a:r>
              <a:rPr lang="en-US" dirty="0" err="1" smtClean="0"/>
              <a:t>CFM</a:t>
            </a:r>
            <a:r>
              <a:rPr lang="en-US" baseline="-25000" dirty="0" err="1" smtClean="0"/>
              <a:t>Branch</a:t>
            </a:r>
            <a:r>
              <a:rPr lang="en-US" baseline="-25000" dirty="0" smtClean="0"/>
              <a:t> A </a:t>
            </a:r>
            <a:r>
              <a:rPr lang="en-US" dirty="0" smtClean="0"/>
              <a:t>= 800CFM + 800CFM</a:t>
            </a:r>
          </a:p>
          <a:p>
            <a:r>
              <a:rPr lang="en-US" dirty="0" err="1"/>
              <a:t>CFM</a:t>
            </a:r>
            <a:r>
              <a:rPr lang="en-US" baseline="-25000" dirty="0" err="1"/>
              <a:t>Branch</a:t>
            </a:r>
            <a:r>
              <a:rPr lang="en-US" baseline="-25000" dirty="0"/>
              <a:t> A </a:t>
            </a:r>
            <a:r>
              <a:rPr lang="en-US" dirty="0"/>
              <a:t>= </a:t>
            </a:r>
            <a:r>
              <a:rPr lang="en-US" dirty="0" smtClean="0"/>
              <a:t>1600CFM</a:t>
            </a:r>
          </a:p>
          <a:p>
            <a:r>
              <a:rPr lang="en-US" dirty="0" err="1" smtClean="0"/>
              <a:t>FPM</a:t>
            </a:r>
            <a:r>
              <a:rPr lang="en-US" baseline="-25000" dirty="0" err="1" smtClean="0"/>
              <a:t>Welding</a:t>
            </a:r>
            <a:r>
              <a:rPr lang="en-US" baseline="-25000" dirty="0" smtClean="0"/>
              <a:t> Smoke</a:t>
            </a:r>
            <a:r>
              <a:rPr lang="en-US" dirty="0" smtClean="0"/>
              <a:t> = 3500FPM </a:t>
            </a:r>
          </a:p>
          <a:p>
            <a:r>
              <a:rPr lang="en-US" dirty="0" smtClean="0"/>
              <a:t>CFM=FPM*SA</a:t>
            </a:r>
          </a:p>
          <a:p>
            <a:r>
              <a:rPr lang="en-US" dirty="0" smtClean="0"/>
              <a:t>1600 CFM = 3500FPM * SA</a:t>
            </a:r>
          </a:p>
          <a:p>
            <a:r>
              <a:rPr lang="en-US" dirty="0" smtClean="0"/>
              <a:t>1600/3500 = SA = .457ft</a:t>
            </a:r>
            <a:r>
              <a:rPr lang="en-US" baseline="30000" dirty="0" smtClean="0"/>
              <a:t>2</a:t>
            </a:r>
          </a:p>
          <a:p>
            <a:r>
              <a:rPr lang="en-US" dirty="0" smtClean="0"/>
              <a:t>.457ft</a:t>
            </a:r>
            <a:r>
              <a:rPr lang="en-US" baseline="30000" dirty="0" smtClean="0"/>
              <a:t>2</a:t>
            </a:r>
            <a:r>
              <a:rPr lang="en-US" dirty="0" smtClean="0"/>
              <a:t> is closest to .4418ft</a:t>
            </a:r>
            <a:r>
              <a:rPr lang="en-US" baseline="30000" dirty="0" smtClean="0"/>
              <a:t>2</a:t>
            </a:r>
            <a:r>
              <a:rPr lang="en-US" dirty="0" smtClean="0"/>
              <a:t> = 9” duct</a:t>
            </a:r>
          </a:p>
          <a:p>
            <a:r>
              <a:rPr lang="en-US" dirty="0" smtClean="0"/>
              <a:t>Branch A is 9”x6”x6”</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8</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1336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452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normAutofit fontScale="90000"/>
          </a:bodyPr>
          <a:lstStyle/>
          <a:p>
            <a:r>
              <a:rPr lang="en-US" dirty="0" smtClean="0"/>
              <a:t>Sizing Duct Layout Example 1 – Branch B</a:t>
            </a:r>
            <a:endParaRPr lang="en-US" dirty="0"/>
          </a:p>
        </p:txBody>
      </p:sp>
      <p:sp>
        <p:nvSpPr>
          <p:cNvPr id="3" name="Content Placeholder 2"/>
          <p:cNvSpPr>
            <a:spLocks noGrp="1"/>
          </p:cNvSpPr>
          <p:nvPr>
            <p:ph idx="1"/>
          </p:nvPr>
        </p:nvSpPr>
        <p:spPr>
          <a:xfrm>
            <a:off x="14785" y="1955042"/>
            <a:ext cx="4572000" cy="4876800"/>
          </a:xfrm>
        </p:spPr>
        <p:txBody>
          <a:bodyPr>
            <a:normAutofit/>
          </a:bodyPr>
          <a:lstStyle/>
          <a:p>
            <a:r>
              <a:rPr lang="en-US" dirty="0" err="1" smtClean="0"/>
              <a:t>CFM</a:t>
            </a:r>
            <a:r>
              <a:rPr lang="en-US" baseline="-25000" dirty="0" err="1" smtClean="0"/>
              <a:t>Branch</a:t>
            </a:r>
            <a:r>
              <a:rPr lang="en-US" baseline="-25000" dirty="0" smtClean="0"/>
              <a:t> B </a:t>
            </a:r>
            <a:r>
              <a:rPr lang="en-US" dirty="0" smtClean="0"/>
              <a:t>= 1600CFM + 800CFM</a:t>
            </a:r>
          </a:p>
          <a:p>
            <a:r>
              <a:rPr lang="en-US" dirty="0" err="1"/>
              <a:t>CFM</a:t>
            </a:r>
            <a:r>
              <a:rPr lang="en-US" baseline="-25000" dirty="0" err="1"/>
              <a:t>Branch</a:t>
            </a:r>
            <a:r>
              <a:rPr lang="en-US" baseline="-25000" dirty="0"/>
              <a:t> </a:t>
            </a:r>
            <a:r>
              <a:rPr lang="en-US" baseline="-25000" dirty="0" smtClean="0"/>
              <a:t>B </a:t>
            </a:r>
            <a:r>
              <a:rPr lang="en-US" dirty="0"/>
              <a:t>= </a:t>
            </a:r>
            <a:r>
              <a:rPr lang="en-US" dirty="0" smtClean="0"/>
              <a:t>2400CFM</a:t>
            </a:r>
          </a:p>
          <a:p>
            <a:r>
              <a:rPr lang="en-US" dirty="0" err="1" smtClean="0"/>
              <a:t>FPM</a:t>
            </a:r>
            <a:r>
              <a:rPr lang="en-US" baseline="-25000" dirty="0" err="1" smtClean="0"/>
              <a:t>Welding</a:t>
            </a:r>
            <a:r>
              <a:rPr lang="en-US" baseline="-25000" dirty="0" smtClean="0"/>
              <a:t> Smoke</a:t>
            </a:r>
            <a:r>
              <a:rPr lang="en-US" dirty="0" smtClean="0"/>
              <a:t> = 3500FPM </a:t>
            </a:r>
          </a:p>
          <a:p>
            <a:r>
              <a:rPr lang="en-US" dirty="0" smtClean="0"/>
              <a:t>CFM=FPM*SA</a:t>
            </a:r>
          </a:p>
          <a:p>
            <a:r>
              <a:rPr lang="en-US" dirty="0" smtClean="0"/>
              <a:t>2400 CFM = 3500FPM * SA</a:t>
            </a:r>
          </a:p>
          <a:p>
            <a:r>
              <a:rPr lang="en-US" dirty="0" smtClean="0"/>
              <a:t>2400/3500 = SA = .686ft</a:t>
            </a:r>
            <a:r>
              <a:rPr lang="en-US" baseline="30000" dirty="0" smtClean="0"/>
              <a:t>2</a:t>
            </a:r>
          </a:p>
          <a:p>
            <a:r>
              <a:rPr lang="en-US" dirty="0" smtClean="0"/>
              <a:t>.686ft</a:t>
            </a:r>
            <a:r>
              <a:rPr lang="en-US" baseline="30000" dirty="0" smtClean="0"/>
              <a:t>2</a:t>
            </a:r>
            <a:r>
              <a:rPr lang="en-US" dirty="0" smtClean="0"/>
              <a:t> is closes to .785ft</a:t>
            </a:r>
            <a:r>
              <a:rPr lang="en-US" baseline="30000" dirty="0" smtClean="0"/>
              <a:t>2</a:t>
            </a:r>
            <a:r>
              <a:rPr lang="en-US" dirty="0" smtClean="0"/>
              <a:t> = 12” duct</a:t>
            </a:r>
          </a:p>
          <a:p>
            <a:r>
              <a:rPr lang="en-US" dirty="0" smtClean="0"/>
              <a:t>Branch B is 12”x9”x6”</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2FF2603-0847-4474-9DCF-E0B71BA16EC6}" type="slidenum">
              <a:rPr lang="en-US" smtClean="0"/>
              <a:t>9</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438400"/>
            <a:ext cx="4488284" cy="243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5756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739</TotalTime>
  <Words>1577</Words>
  <Application>Microsoft Office PowerPoint</Application>
  <PresentationFormat>On-screen Show (4:3)</PresentationFormat>
  <Paragraphs>312</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Duct system design</vt:lpstr>
      <vt:lpstr>Duct System Design Overview</vt:lpstr>
      <vt:lpstr>Choosing the Proper Dust Collector</vt:lpstr>
      <vt:lpstr>Choosing the Proper Dust Collector - Example</vt:lpstr>
      <vt:lpstr>Choosing the Proper Absolent</vt:lpstr>
      <vt:lpstr>List of Absolent Units</vt:lpstr>
      <vt:lpstr>Sizing Duct Layouts</vt:lpstr>
      <vt:lpstr>Sizing Duct Layout Example 1 – Branch A</vt:lpstr>
      <vt:lpstr>Sizing Duct Layout Example 1 – Branch B</vt:lpstr>
      <vt:lpstr>Sizing Duct Layout Example 1 – Branch C</vt:lpstr>
      <vt:lpstr>Sizing Duct Layout Example 1 – Branch D</vt:lpstr>
      <vt:lpstr>Sizing Duct Layout Example 1 – Branch E</vt:lpstr>
      <vt:lpstr>Sizing Duct Layout Example 2</vt:lpstr>
      <vt:lpstr>Sizing Duct Layout Example 1 – Branch A</vt:lpstr>
      <vt:lpstr>Sizing Duct Layout Example 1 – Branch B</vt:lpstr>
      <vt:lpstr>Sizing Duct Layout Example 1 – Branch C</vt:lpstr>
      <vt:lpstr>Static Pressure</vt:lpstr>
      <vt:lpstr>Static Pressure Example:SDC-3-4</vt:lpstr>
      <vt:lpstr>Static Pressure – How to Reduce</vt:lpstr>
      <vt:lpstr>Static Pressure Calculations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Flow Calculations</dc:title>
  <dc:creator>Ma</dc:creator>
  <cp:lastModifiedBy>Ma</cp:lastModifiedBy>
  <cp:revision>47</cp:revision>
  <cp:lastPrinted>2015-01-08T20:39:14Z</cp:lastPrinted>
  <dcterms:created xsi:type="dcterms:W3CDTF">2015-01-07T17:31:47Z</dcterms:created>
  <dcterms:modified xsi:type="dcterms:W3CDTF">2015-01-08T21:58:42Z</dcterms:modified>
</cp:coreProperties>
</file>