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3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3B38CA-C7D2-4329-9A8A-61D50A94DB75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8791ED-A7A3-476E-B699-01CF3A2E1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2624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CD46BA-0B30-419B-936D-C9C56A045ED4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1E9DAF-3B92-4374-9B14-01459E46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829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E9DAF-3B92-4374-9B14-01459E460A4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3A88784-688C-4401-A30B-7E6210D0B91E}" type="datetime1">
              <a:rPr lang="en-US" smtClean="0"/>
              <a:t>1/8/2015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8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F7DC-FD65-498C-A503-92D784788F53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8E2-E1C7-46DE-B87F-CF9472EC6272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241A-98B2-49C8-AAB3-0935232386CB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782B-D0DF-4656-A9C3-8119712F5AA9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F7B80-7DAA-4F7D-A3CE-F41F6DD90E03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535F-3E66-4F50-B72B-6C2300729769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CAEE3-8698-4EF0-9F58-3A1A5839502A}" type="datetime1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EE87-EB41-406E-8361-FA071213075B}" type="datetime1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75FA-5726-4ECC-8CA5-27C7ED717F9D}" type="datetime1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5479-3F46-4CE7-B549-F5E87EC61157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3C0B-2FFF-40C7-BA96-840036C3BA08}" type="datetime1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91EC216-7B89-4FE5-9631-8E04A52F3A80}" type="datetime1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2FF2603-0847-4474-9DCF-E0B71BA16E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Air Flow Calculations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Calculating CFM based off of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Downdraft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Needs 300 FPM throughout entire table surface</a:t>
            </a:r>
          </a:p>
          <a:p>
            <a:r>
              <a:rPr lang="en-US" smtClean="0"/>
              <a:t>Most of table will be covered by grates/slots</a:t>
            </a:r>
          </a:p>
          <a:p>
            <a:r>
              <a:rPr lang="en-US" smtClean="0"/>
              <a:t>Example: A 3 ft by 2 ft table is covered 60% by a grate.  What is the CFM needed to sufficiently gather smoke off of the table surface?</a:t>
            </a:r>
          </a:p>
          <a:p>
            <a:endParaRPr lang="en-US" dirty="0" smtClean="0"/>
          </a:p>
        </p:txBody>
      </p:sp>
      <p:pic>
        <p:nvPicPr>
          <p:cNvPr id="2050" name="Picture 2" descr="C:\Users\Ma\AppData\Local\Microsoft\Windows\Temporary Internet Files\Content.IE5\XD6HO013\math-joke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2743200" cy="259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Downdraft Table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CFM = 60% of Surface Area * 300 FPM</a:t>
            </a:r>
          </a:p>
          <a:p>
            <a:r>
              <a:rPr lang="en-US" dirty="0" smtClean="0"/>
              <a:t>CFM = 3 </a:t>
            </a:r>
            <a:r>
              <a:rPr lang="en-US" dirty="0" err="1" smtClean="0"/>
              <a:t>ft</a:t>
            </a:r>
            <a:r>
              <a:rPr lang="en-US" dirty="0" smtClean="0"/>
              <a:t> x 2 </a:t>
            </a:r>
            <a:r>
              <a:rPr lang="en-US" dirty="0" err="1" smtClean="0"/>
              <a:t>ft</a:t>
            </a:r>
            <a:r>
              <a:rPr lang="en-US" dirty="0" smtClean="0"/>
              <a:t> x 60% x 300 FPM</a:t>
            </a:r>
          </a:p>
          <a:p>
            <a:r>
              <a:rPr lang="en-US" dirty="0" smtClean="0"/>
              <a:t>CFM = 3*2*.60*300</a:t>
            </a:r>
          </a:p>
          <a:p>
            <a:r>
              <a:rPr lang="en-US" dirty="0" smtClean="0"/>
              <a:t>CFM = 1080 CFM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Mist – Machine Outlet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Oil Mist is collected from machining centers that typically have exhaust ports that already have been properly sized per the machine requirements</a:t>
            </a:r>
          </a:p>
          <a:p>
            <a:r>
              <a:rPr lang="en-US" dirty="0" smtClean="0"/>
              <a:t>Using the surface area of the exhaust port, we can determine how much CFM is needed to properly exhaust smoke from a machine</a:t>
            </a:r>
          </a:p>
          <a:p>
            <a:r>
              <a:rPr lang="en-US" dirty="0" smtClean="0"/>
              <a:t>Transport </a:t>
            </a:r>
            <a:r>
              <a:rPr lang="en-US" dirty="0" smtClean="0"/>
              <a:t>velocity of oil </a:t>
            </a:r>
            <a:r>
              <a:rPr lang="en-US" dirty="0" smtClean="0"/>
              <a:t>= 3000 FPM </a:t>
            </a:r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 smtClean="0"/>
              <a:t>: If a machine has an 8” diameter connection port, how much CFM is required?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6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Outlet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CFM = Surface Area of Ø8”  * 3000 FPM</a:t>
            </a:r>
          </a:p>
          <a:p>
            <a:r>
              <a:rPr lang="en-US" dirty="0" smtClean="0"/>
              <a:t>CFM = (4in * 4in * 3.14)/144 * 3000 FPM</a:t>
            </a:r>
          </a:p>
          <a:p>
            <a:r>
              <a:rPr lang="en-US" dirty="0" smtClean="0"/>
              <a:t>CFM = 0.349 ft</a:t>
            </a:r>
            <a:r>
              <a:rPr lang="en-US" baseline="30000" dirty="0" smtClean="0"/>
              <a:t>2</a:t>
            </a:r>
            <a:r>
              <a:rPr lang="en-US" dirty="0" smtClean="0"/>
              <a:t> * 3000 FPM</a:t>
            </a:r>
          </a:p>
          <a:p>
            <a:r>
              <a:rPr lang="en-US" dirty="0" smtClean="0"/>
              <a:t>CFM = 1046 CFM</a:t>
            </a:r>
          </a:p>
          <a:p>
            <a:r>
              <a:rPr lang="en-US" dirty="0" smtClean="0"/>
              <a:t>This machine will need to draw around 1050 CFM to sufficiently exhaust the </a:t>
            </a:r>
            <a:r>
              <a:rPr lang="en-US" dirty="0" smtClean="0"/>
              <a:t>machine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Evaluating a Machine without a Port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Sometimes, machines don’t have ports and we need to pull a MacGyver and make our own</a:t>
                </a:r>
              </a:p>
              <a:p>
                <a:r>
                  <a:rPr lang="en-US" dirty="0" smtClean="0"/>
                  <a:t>We will calculate the CFM draw by two factors:</a:t>
                </a:r>
              </a:p>
              <a:p>
                <a:pPr lvl="1"/>
                <a:r>
                  <a:rPr lang="en-US" dirty="0" smtClean="0"/>
                  <a:t>Removing the mist as if the door was closed</a:t>
                </a:r>
              </a:p>
              <a:p>
                <a:pPr lvl="1"/>
                <a:r>
                  <a:rPr lang="en-US" dirty="0" smtClean="0"/>
                  <a:t>Keeping the smoke from escaping if the door is open</a:t>
                </a:r>
              </a:p>
              <a:p>
                <a:r>
                  <a:rPr lang="en-US" dirty="0" smtClean="0"/>
                  <a:t>We will duct CFM to contain the larger of the two figures</a:t>
                </a:r>
              </a:p>
              <a:p>
                <a:r>
                  <a:rPr lang="en-US" dirty="0" smtClean="0"/>
                  <a:t>Formula for calculating enclosure: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𝑄</m:t>
                    </m:r>
                    <m:r>
                      <a:rPr lang="en-US" b="0" i="0" smtClean="0">
                        <a:latin typeface="Cambria Math"/>
                      </a:rPr>
                      <m:t>=4∗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V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 smtClean="0"/>
                  <a:t>V </a:t>
                </a:r>
                <a:r>
                  <a:rPr lang="en-US" dirty="0"/>
                  <a:t>= Volume of </a:t>
                </a:r>
                <a:r>
                  <a:rPr lang="en-US" dirty="0" smtClean="0"/>
                  <a:t>Cavity</a:t>
                </a:r>
              </a:p>
              <a:p>
                <a:r>
                  <a:rPr lang="en-US" dirty="0" smtClean="0"/>
                  <a:t>Formula </a:t>
                </a:r>
                <a:r>
                  <a:rPr lang="en-US" dirty="0"/>
                  <a:t>for calculating </a:t>
                </a:r>
                <a:r>
                  <a:rPr lang="en-US" dirty="0" smtClean="0"/>
                  <a:t>door: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𝑄</m:t>
                    </m:r>
                    <m:r>
                      <a:rPr lang="en-US">
                        <a:latin typeface="Cambria Math"/>
                      </a:rPr>
                      <m:t>=100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FPM</m:t>
                    </m:r>
                    <m:r>
                      <a:rPr lang="en-US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SA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 smtClean="0"/>
                  <a:t>SA </a:t>
                </a:r>
                <a:r>
                  <a:rPr lang="en-US" dirty="0"/>
                  <a:t>= </a:t>
                </a:r>
                <a:r>
                  <a:rPr lang="en-US" dirty="0" smtClean="0"/>
                  <a:t>Surface Area of Door</a:t>
                </a:r>
              </a:p>
              <a:p>
                <a:r>
                  <a:rPr lang="en-US" dirty="0" smtClean="0"/>
                  <a:t>Example: Size the CFM needed to duct a machine whose cavity is 4’x5’x7’.  The door is 2’x4’.</a:t>
                </a:r>
                <a:endParaRPr lang="en-US" dirty="0"/>
              </a:p>
              <a:p>
                <a:pPr lvl="2"/>
                <a:endParaRPr lang="en-US" dirty="0"/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Evaluating a Machine without a </a:t>
            </a:r>
            <a:r>
              <a:rPr lang="en-US" dirty="0" smtClean="0"/>
              <a:t>Port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CFM by the enclosure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Q=4*V</a:t>
            </a:r>
          </a:p>
          <a:p>
            <a:pPr lvl="1"/>
            <a:r>
              <a:rPr lang="en-US" dirty="0" smtClean="0"/>
              <a:t>V = 4*5*7</a:t>
            </a:r>
          </a:p>
          <a:p>
            <a:pPr lvl="1"/>
            <a:r>
              <a:rPr lang="en-US" dirty="0" smtClean="0"/>
              <a:t>V = 140 </a:t>
            </a:r>
          </a:p>
          <a:p>
            <a:pPr lvl="1"/>
            <a:r>
              <a:rPr lang="en-US" dirty="0" smtClean="0"/>
              <a:t>Q = 4*240</a:t>
            </a:r>
          </a:p>
          <a:p>
            <a:pPr lvl="1"/>
            <a:r>
              <a:rPr lang="en-US" b="1" dirty="0" smtClean="0"/>
              <a:t>Q = 560 CFM</a:t>
            </a:r>
            <a:endParaRPr lang="en-US" b="1" dirty="0"/>
          </a:p>
          <a:p>
            <a:r>
              <a:rPr lang="en-US" dirty="0" smtClean="0"/>
              <a:t>Formula </a:t>
            </a:r>
            <a:r>
              <a:rPr lang="en-US" dirty="0"/>
              <a:t>for calculating </a:t>
            </a:r>
            <a:r>
              <a:rPr lang="en-US" dirty="0" smtClean="0"/>
              <a:t>door:</a:t>
            </a:r>
          </a:p>
          <a:p>
            <a:pPr marL="457200" lvl="2"/>
            <a:r>
              <a:rPr lang="en-US" dirty="0" smtClean="0"/>
              <a:t>Q=SA * 100</a:t>
            </a:r>
          </a:p>
          <a:p>
            <a:pPr marL="457200" lvl="2"/>
            <a:r>
              <a:rPr lang="en-US" dirty="0" smtClean="0"/>
              <a:t>SA </a:t>
            </a:r>
            <a:r>
              <a:rPr lang="en-US" dirty="0"/>
              <a:t>= </a:t>
            </a:r>
            <a:r>
              <a:rPr lang="en-US" dirty="0" smtClean="0"/>
              <a:t>4*2</a:t>
            </a:r>
          </a:p>
          <a:p>
            <a:pPr marL="457200" lvl="2"/>
            <a:r>
              <a:rPr lang="en-US" b="1" dirty="0" smtClean="0"/>
              <a:t>Q = 800 CFM</a:t>
            </a:r>
          </a:p>
          <a:p>
            <a:pPr marL="182880" lvl="1"/>
            <a:r>
              <a:rPr lang="en-US" dirty="0" smtClean="0"/>
              <a:t>This machine requires 800 </a:t>
            </a:r>
            <a:r>
              <a:rPr lang="en-US" dirty="0" smtClean="0"/>
              <a:t>CFM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1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Transport Velocities change based on what particulates you are </a:t>
            </a:r>
            <a:r>
              <a:rPr lang="en-US" dirty="0" smtClean="0"/>
              <a:t>pulling</a:t>
            </a:r>
          </a:p>
          <a:p>
            <a:r>
              <a:rPr lang="en-US" dirty="0" smtClean="0"/>
              <a:t>Used when sizing duct</a:t>
            </a: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64001"/>
              </p:ext>
            </p:extLst>
          </p:nvPr>
        </p:nvGraphicFramePr>
        <p:xfrm>
          <a:off x="1219200" y="2895601"/>
          <a:ext cx="68580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41910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r>
                        <a:rPr lang="en-US" baseline="0" dirty="0" smtClean="0"/>
                        <a:t> Velocity (feet per minute)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 FPM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Return 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2500 FPM (anything faster is</a:t>
                      </a:r>
                      <a:r>
                        <a:rPr lang="en-US" baseline="0" dirty="0" smtClean="0"/>
                        <a:t> too loud)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Oil Mist/Smoke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 FPM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Welding Smoke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 – 3500</a:t>
                      </a:r>
                      <a:r>
                        <a:rPr lang="en-US" baseline="0" dirty="0" smtClean="0"/>
                        <a:t> FPM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Grinding Dust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4000 FPM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Sawdust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4500 FPM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Heavy</a:t>
                      </a:r>
                      <a:r>
                        <a:rPr lang="en-US" baseline="0" dirty="0" smtClean="0"/>
                        <a:t> Dust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r>
                        <a:rPr lang="en-US" baseline="0" dirty="0" smtClean="0"/>
                        <a:t> FPM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Secret Formula of Air Flow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It’s Q=F*A</a:t>
                </a:r>
              </a:p>
              <a:p>
                <a:r>
                  <a:rPr lang="en-US" sz="2800" dirty="0" smtClean="0"/>
                  <a:t>Or Volumetric Flow = Speed of Flow * Surface Area</a:t>
                </a:r>
              </a:p>
              <a:p>
                <a:r>
                  <a:rPr lang="en-US" sz="2800" b="0" dirty="0" smtClean="0"/>
                  <a:t>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𝐶𝑢𝑏𝑖𝑐</m:t>
                        </m:r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𝐹𝑒𝑒𝑡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𝑀𝑖𝑛𝑢𝑡𝑒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𝐹𝑒𝑒𝑡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𝑀𝑖𝑛𝑢𝑡𝑒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∗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𝐹𝑒𝑒𝑡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 smtClean="0"/>
              </a:p>
              <a:p>
                <a:r>
                  <a:rPr lang="en-US" sz="2800" dirty="0" smtClean="0"/>
                  <a:t>Also CFM = (FPM)*Ft</a:t>
                </a:r>
                <a:r>
                  <a:rPr lang="en-US" sz="2800" baseline="30000" dirty="0" smtClean="0"/>
                  <a:t>2</a:t>
                </a:r>
                <a:r>
                  <a:rPr lang="en-US" sz="2800" dirty="0"/>
                  <a:t> </a:t>
                </a:r>
              </a:p>
              <a:p>
                <a:pPr lvl="1"/>
                <a:r>
                  <a:rPr lang="en-US" sz="2400" dirty="0" smtClean="0"/>
                  <a:t>CFM = Fan power of system</a:t>
                </a:r>
              </a:p>
              <a:p>
                <a:pPr lvl="1"/>
                <a:r>
                  <a:rPr lang="en-US" sz="2400" dirty="0" smtClean="0"/>
                  <a:t>FPM = Transport Velocity</a:t>
                </a:r>
              </a:p>
              <a:p>
                <a:pPr lvl="1"/>
                <a:r>
                  <a:rPr lang="en-US" sz="2400" dirty="0" smtClean="0"/>
                  <a:t>Ft</a:t>
                </a:r>
                <a:r>
                  <a:rPr lang="en-US" sz="2400" baseline="30000" dirty="0" smtClean="0"/>
                  <a:t>2 </a:t>
                </a:r>
                <a:r>
                  <a:rPr lang="en-US" sz="2400" dirty="0" smtClean="0"/>
                  <a:t>= Area of </a:t>
                </a:r>
                <a:r>
                  <a:rPr lang="en-US" sz="2400" dirty="0" smtClean="0"/>
                  <a:t>Pipe/Hood</a:t>
                </a:r>
                <a:endParaRPr lang="en-US" sz="24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CFM of a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 the collector of the system based off of what we are pulling from</a:t>
            </a:r>
          </a:p>
          <a:p>
            <a:r>
              <a:rPr lang="en-US" dirty="0" smtClean="0"/>
              <a:t>For Dust Collection</a:t>
            </a:r>
          </a:p>
          <a:p>
            <a:pPr lvl="1"/>
            <a:r>
              <a:rPr lang="en-US" dirty="0" smtClean="0"/>
              <a:t>Fume arms</a:t>
            </a:r>
          </a:p>
          <a:p>
            <a:pPr lvl="1"/>
            <a:r>
              <a:rPr lang="en-US" dirty="0" smtClean="0"/>
              <a:t>Canopy Hoods</a:t>
            </a:r>
          </a:p>
          <a:p>
            <a:pPr lvl="1"/>
            <a:r>
              <a:rPr lang="en-US" dirty="0" smtClean="0"/>
              <a:t>Ambient Air Collection</a:t>
            </a:r>
          </a:p>
          <a:p>
            <a:pPr lvl="1"/>
            <a:r>
              <a:rPr lang="en-US" dirty="0" smtClean="0"/>
              <a:t>Backdraft Panels</a:t>
            </a:r>
          </a:p>
          <a:p>
            <a:pPr lvl="1"/>
            <a:r>
              <a:rPr lang="en-US" dirty="0" smtClean="0"/>
              <a:t>Downdraft Table</a:t>
            </a:r>
          </a:p>
          <a:p>
            <a:r>
              <a:rPr lang="en-US" dirty="0" smtClean="0"/>
              <a:t>For Oil Mist (Absolent)</a:t>
            </a:r>
          </a:p>
          <a:p>
            <a:pPr lvl="1"/>
            <a:r>
              <a:rPr lang="en-US" dirty="0"/>
              <a:t>Machine outlet/pre-fabricated pickup</a:t>
            </a:r>
          </a:p>
          <a:p>
            <a:pPr lvl="1"/>
            <a:r>
              <a:rPr lang="en-US" dirty="0" smtClean="0"/>
              <a:t>Machine size/door size</a:t>
            </a:r>
          </a:p>
          <a:p>
            <a:pPr lvl="1"/>
            <a:r>
              <a:rPr lang="en-US" dirty="0" smtClean="0"/>
              <a:t>Canopy </a:t>
            </a:r>
            <a:r>
              <a:rPr lang="en-US" dirty="0" smtClean="0"/>
              <a:t>Hood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CFM draw of Fume 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800 CFM for a 6” Arm</a:t>
            </a:r>
          </a:p>
          <a:p>
            <a:r>
              <a:rPr lang="en-US" dirty="0" smtClean="0"/>
              <a:t>1000 CFM for a 8” </a:t>
            </a:r>
            <a:r>
              <a:rPr lang="en-US" dirty="0" smtClean="0"/>
              <a:t>Arm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9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Canopy Hoods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Need to design the Hood to fit situation at hand</a:t>
            </a:r>
          </a:p>
          <a:p>
            <a:r>
              <a:rPr lang="en-US" dirty="0" smtClean="0"/>
              <a:t>Can range by 2’x2’ hood to 15’ x 15’ hood or bigger</a:t>
            </a:r>
          </a:p>
          <a:p>
            <a:r>
              <a:rPr lang="en-US" dirty="0" smtClean="0"/>
              <a:t>Canopy hood CFM = Surface Area of Hood * 100 FPM</a:t>
            </a:r>
          </a:p>
          <a:p>
            <a:r>
              <a:rPr lang="en-US" dirty="0" smtClean="0"/>
              <a:t>If hood is 4’ x 4’ or larger, consider installing a baffle in the middle of the hood, decreasing the open space of the surface area</a:t>
            </a:r>
          </a:p>
          <a:p>
            <a:r>
              <a:rPr lang="en-US" dirty="0" smtClean="0"/>
              <a:t>Example: Calculate the CFM needed for the below hoods to sufficiently collect smoke.  View is of the bottom of the hoods.</a:t>
            </a:r>
          </a:p>
        </p:txBody>
      </p:sp>
      <p:pic>
        <p:nvPicPr>
          <p:cNvPr id="1026" name="Picture 2" descr="C:\Users\Ma\Desktop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91000"/>
            <a:ext cx="5943600" cy="204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Canopy Hood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Hood on Left</a:t>
            </a:r>
          </a:p>
          <a:p>
            <a:r>
              <a:rPr lang="en-US" dirty="0" smtClean="0"/>
              <a:t>Surface Area = Length (</a:t>
            </a:r>
            <a:r>
              <a:rPr lang="en-US" dirty="0" err="1" smtClean="0"/>
              <a:t>ft</a:t>
            </a:r>
            <a:r>
              <a:rPr lang="en-US" dirty="0" smtClean="0"/>
              <a:t>) * Width (</a:t>
            </a:r>
            <a:r>
              <a:rPr lang="en-US" dirty="0" err="1" smtClean="0"/>
              <a:t>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</a:t>
            </a:r>
            <a:r>
              <a:rPr lang="en-US" baseline="-25000" dirty="0" smtClean="0"/>
              <a:t>1</a:t>
            </a:r>
            <a:r>
              <a:rPr lang="en-US" dirty="0" smtClean="0"/>
              <a:t> = 6 </a:t>
            </a:r>
            <a:r>
              <a:rPr lang="en-US" dirty="0" err="1" smtClean="0"/>
              <a:t>ft</a:t>
            </a:r>
            <a:r>
              <a:rPr lang="en-US" dirty="0" smtClean="0"/>
              <a:t> * 6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SA</a:t>
            </a:r>
            <a:r>
              <a:rPr lang="en-US" baseline="-25000" dirty="0"/>
              <a:t>2</a:t>
            </a:r>
            <a:r>
              <a:rPr lang="en-US" dirty="0" smtClean="0"/>
              <a:t> = 5 </a:t>
            </a:r>
            <a:r>
              <a:rPr lang="en-US" dirty="0" err="1" smtClean="0"/>
              <a:t>ft</a:t>
            </a:r>
            <a:r>
              <a:rPr lang="en-US" dirty="0" smtClean="0"/>
              <a:t> * 5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SA = SA</a:t>
            </a:r>
            <a:r>
              <a:rPr lang="en-US" baseline="-25000" dirty="0" smtClean="0"/>
              <a:t>1</a:t>
            </a:r>
            <a:r>
              <a:rPr lang="en-US" dirty="0" smtClean="0"/>
              <a:t> - SA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SA = 36 </a:t>
            </a:r>
            <a:r>
              <a:rPr lang="en-US" dirty="0" err="1" smtClean="0"/>
              <a:t>ft</a:t>
            </a:r>
            <a:r>
              <a:rPr lang="en-US" dirty="0" smtClean="0"/>
              <a:t> – 25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SA = 11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CFM = SA * 100 FPM</a:t>
            </a:r>
          </a:p>
          <a:p>
            <a:r>
              <a:rPr lang="en-US" dirty="0" smtClean="0"/>
              <a:t>CFM = 11 ft</a:t>
            </a:r>
            <a:r>
              <a:rPr lang="en-US" baseline="30000" dirty="0" smtClean="0"/>
              <a:t>2</a:t>
            </a:r>
            <a:r>
              <a:rPr lang="en-US" dirty="0" smtClean="0"/>
              <a:t> * 100 FPM</a:t>
            </a:r>
          </a:p>
          <a:p>
            <a:r>
              <a:rPr lang="en-US" dirty="0" smtClean="0"/>
              <a:t>CFM = 1100 ft</a:t>
            </a:r>
            <a:r>
              <a:rPr lang="en-US" baseline="30000" dirty="0" smtClean="0"/>
              <a:t>3</a:t>
            </a:r>
          </a:p>
          <a:p>
            <a:r>
              <a:rPr lang="en-US" b="1" dirty="0" smtClean="0"/>
              <a:t>WOW! What large CFM savings!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Hood on Right</a:t>
            </a:r>
          </a:p>
          <a:p>
            <a:r>
              <a:rPr lang="en-US" dirty="0" smtClean="0"/>
              <a:t>Surface Area = Length (</a:t>
            </a:r>
            <a:r>
              <a:rPr lang="en-US" dirty="0" err="1" smtClean="0"/>
              <a:t>ft</a:t>
            </a:r>
            <a:r>
              <a:rPr lang="en-US" dirty="0" smtClean="0"/>
              <a:t>) * Width (</a:t>
            </a:r>
            <a:r>
              <a:rPr lang="en-US" dirty="0" err="1" smtClean="0"/>
              <a:t>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 = 6 </a:t>
            </a:r>
            <a:r>
              <a:rPr lang="en-US" dirty="0" err="1" smtClean="0"/>
              <a:t>ft</a:t>
            </a:r>
            <a:r>
              <a:rPr lang="en-US" dirty="0" smtClean="0"/>
              <a:t> * 6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SA = 36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CFM = SA * 100 FPM</a:t>
            </a:r>
          </a:p>
          <a:p>
            <a:r>
              <a:rPr lang="en-US" dirty="0" smtClean="0"/>
              <a:t>CFM = 36 ft</a:t>
            </a:r>
            <a:r>
              <a:rPr lang="en-US" baseline="30000" dirty="0" smtClean="0"/>
              <a:t>2</a:t>
            </a:r>
            <a:r>
              <a:rPr lang="en-US" dirty="0" smtClean="0"/>
              <a:t> * 100 FPM</a:t>
            </a:r>
          </a:p>
          <a:p>
            <a:r>
              <a:rPr lang="en-US" dirty="0" smtClean="0"/>
              <a:t>CFM = 3600 ft</a:t>
            </a:r>
            <a:r>
              <a:rPr lang="en-US" baseline="30000" dirty="0" smtClean="0"/>
              <a:t>3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kern="1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Ambient Air Collection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Sometimes, companies want to filter the ambient air in the entire room instead of trying to source capture</a:t>
                </a: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Avani will install one large collector to filter the air in the building</a:t>
                </a: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CFM needed to achieve this is dictated by two variables:</a:t>
                </a:r>
              </a:p>
              <a:p>
                <a:pPr marL="742950" lvl="2" indent="-342900"/>
                <a:r>
                  <a:rPr lang="en-US" sz="2600" dirty="0"/>
                  <a:t>Volume of the room</a:t>
                </a:r>
              </a:p>
              <a:p>
                <a:pPr marL="742950" lvl="2" indent="-342900"/>
                <a:r>
                  <a:rPr lang="en-US" sz="2600" dirty="0"/>
                  <a:t>Number of changes per minute of the room</a:t>
                </a:r>
              </a:p>
              <a:p>
                <a:pPr marL="1200150" lvl="3" indent="-342900"/>
                <a:r>
                  <a:rPr lang="en-US" sz="2600" dirty="0"/>
                  <a:t>Numbers vary but this is typically between 8-12 air changes per hour</a:t>
                </a: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600">
                        <a:latin typeface="Cambria Math"/>
                      </a:rPr>
                      <m:t>𝑄</m:t>
                    </m:r>
                    <m:r>
                      <a:rPr lang="en-US" sz="2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>
                            <a:latin typeface="Cambria Math"/>
                          </a:rPr>
                          <m:t>𝑛</m:t>
                        </m:r>
                        <m:r>
                          <a:rPr lang="en-US" sz="2600">
                            <a:latin typeface="Cambria Math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en-US" sz="2600"/>
                          <m:t>V</m:t>
                        </m:r>
                        <m:r>
                          <m:rPr>
                            <m:nor/>
                          </m:rPr>
                          <a:rPr lang="en-US" sz="2600"/>
                          <m:t> </m:t>
                        </m:r>
                      </m:num>
                      <m:den>
                        <m:r>
                          <a:rPr lang="en-US" sz="260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sz="2600" dirty="0"/>
              </a:p>
              <a:p>
                <a:pPr marL="742950" lvl="2" indent="-342900"/>
                <a:r>
                  <a:rPr lang="en-US" sz="2600" dirty="0"/>
                  <a:t>Q = Surface Area</a:t>
                </a:r>
              </a:p>
              <a:p>
                <a:pPr marL="742950" lvl="2" indent="-342900"/>
                <a:r>
                  <a:rPr lang="en-US" sz="2600" dirty="0"/>
                  <a:t>N = Air Changes per </a:t>
                </a:r>
                <a:r>
                  <a:rPr lang="en-US" sz="2600" dirty="0" smtClean="0"/>
                  <a:t>Hour</a:t>
                </a:r>
                <a:endParaRPr lang="en-US" sz="2600" dirty="0"/>
              </a:p>
              <a:p>
                <a:pPr marL="742950" lvl="2" indent="-342900"/>
                <a:r>
                  <a:rPr lang="en-US" sz="2600" dirty="0"/>
                  <a:t>V = Volume of </a:t>
                </a:r>
                <a:r>
                  <a:rPr lang="en-US" sz="2600" dirty="0" smtClean="0"/>
                  <a:t>Room</a:t>
                </a:r>
                <a:endParaRPr lang="en-US" sz="2200" dirty="0"/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2600" dirty="0"/>
                  <a:t>Example: Ed needs to size a room that is 20 </a:t>
                </a:r>
                <a:r>
                  <a:rPr lang="en-US" sz="2600" dirty="0" err="1"/>
                  <a:t>ft</a:t>
                </a:r>
                <a:r>
                  <a:rPr lang="en-US" sz="2600" dirty="0"/>
                  <a:t> wide x 30 </a:t>
                </a:r>
                <a:r>
                  <a:rPr lang="en-US" sz="2600" dirty="0" err="1"/>
                  <a:t>ft</a:t>
                </a:r>
                <a:r>
                  <a:rPr lang="en-US" sz="2600" dirty="0"/>
                  <a:t> long x 10 </a:t>
                </a:r>
                <a:r>
                  <a:rPr lang="en-US" sz="2600" dirty="0" err="1"/>
                  <a:t>ft</a:t>
                </a:r>
                <a:r>
                  <a:rPr lang="en-US" sz="2600" dirty="0"/>
                  <a:t> high with an ambient collector.  If the customer needs 12 ACH (air changes per hour), what is the CFM </a:t>
                </a:r>
                <a:r>
                  <a:rPr lang="en-US" sz="2600" dirty="0" smtClean="0"/>
                  <a:t>required</a:t>
                </a:r>
                <a:r>
                  <a:rPr lang="en-US" sz="2600" dirty="0"/>
                  <a:t>?</a:t>
                </a:r>
                <a:endParaRPr lang="en-US" sz="26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1750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Air Collection Example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14:m>
                  <m:oMath xmlns:m="http://schemas.openxmlformats.org/officeDocument/2006/math">
                    <m:r>
                      <a:rPr lang="en-US" smtClean="0">
                        <a:latin typeface="Cambria Math"/>
                      </a:rPr>
                      <m:t>𝑄</m:t>
                    </m:r>
                    <m:r>
                      <a:rPr lang="en-US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𝑛</m:t>
                        </m:r>
                        <m:r>
                          <a:rPr lang="en-US">
                            <a:latin typeface="Cambria Math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en-US"/>
                          <m:t>V</m:t>
                        </m:r>
                        <m:r>
                          <m:rPr>
                            <m:nor/>
                          </m:rPr>
                          <a:rPr lang="en-US"/>
                          <m:t> 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dirty="0"/>
              </a:p>
              <a:p>
                <a:pPr lvl="2"/>
                <a:r>
                  <a:rPr lang="en-US" dirty="0" smtClean="0"/>
                  <a:t>N = Air Changes per Hour = 12 ACH</a:t>
                </a:r>
              </a:p>
              <a:p>
                <a:pPr lvl="2"/>
                <a:r>
                  <a:rPr lang="en-US" dirty="0" smtClean="0"/>
                  <a:t>V = Volume of Room = 20 </a:t>
                </a:r>
                <a:r>
                  <a:rPr lang="en-US" dirty="0" err="1" smtClean="0"/>
                  <a:t>ft</a:t>
                </a:r>
                <a:r>
                  <a:rPr lang="en-US" dirty="0" smtClean="0"/>
                  <a:t> x 30 </a:t>
                </a:r>
                <a:r>
                  <a:rPr lang="en-US" dirty="0" err="1" smtClean="0"/>
                  <a:t>ft</a:t>
                </a:r>
                <a:r>
                  <a:rPr lang="en-US" dirty="0" smtClean="0"/>
                  <a:t> x 10 </a:t>
                </a:r>
                <a:r>
                  <a:rPr lang="en-US" dirty="0" err="1" smtClean="0"/>
                  <a:t>ft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𝑄</m:t>
                    </m:r>
                    <m:r>
                      <a:rPr 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12∗</m:t>
                        </m:r>
                        <m:r>
                          <a:rPr lang="en-US" smtClean="0">
                            <a:latin typeface="Cambria Math"/>
                          </a:rPr>
                          <m:t>20∗30∗10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Q = 1200 </a:t>
                </a:r>
                <a:r>
                  <a:rPr lang="en-US" dirty="0" smtClean="0"/>
                  <a:t>CFM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4000" kern="12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Backdraft Panels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Backdraft panels are panels in the back of the booth with long thin slots used to pull smoke away from the welder without the use of a fume arm</a:t>
            </a:r>
          </a:p>
          <a:p>
            <a:r>
              <a:rPr lang="en-US" dirty="0" smtClean="0"/>
              <a:t>Assume 1500 CFM to 2000 CFM per booth</a:t>
            </a:r>
          </a:p>
          <a:p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2819400" cy="218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2819400" cy="2183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F2603-0847-4474-9DCF-E0B71BA16E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240</TotalTime>
  <Words>1017</Words>
  <Application>Microsoft Office PowerPoint</Application>
  <PresentationFormat>On-screen Show (4:3)</PresentationFormat>
  <Paragraphs>156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Air Flow Calculations</vt:lpstr>
      <vt:lpstr>Secret Formula of Air Flow</vt:lpstr>
      <vt:lpstr>CFM of a system</vt:lpstr>
      <vt:lpstr>CFM draw of Fume Arms</vt:lpstr>
      <vt:lpstr>Canopy Hoods</vt:lpstr>
      <vt:lpstr>Canopy Hood Example</vt:lpstr>
      <vt:lpstr>Ambient Air Collection</vt:lpstr>
      <vt:lpstr>Ambient Air Collection Example</vt:lpstr>
      <vt:lpstr>Backdraft Panels</vt:lpstr>
      <vt:lpstr>Downdraft Tables</vt:lpstr>
      <vt:lpstr>Downdraft Table Example</vt:lpstr>
      <vt:lpstr>Oil Mist – Machine Outlet</vt:lpstr>
      <vt:lpstr>Machine Outlet Example</vt:lpstr>
      <vt:lpstr>Evaluating a Machine without a Port</vt:lpstr>
      <vt:lpstr>Evaluating a Machine without a Port Example</vt:lpstr>
      <vt:lpstr>Transport Velocity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Flow Calculations</dc:title>
  <dc:creator>Ma</dc:creator>
  <cp:lastModifiedBy>Ma</cp:lastModifiedBy>
  <cp:revision>21</cp:revision>
  <cp:lastPrinted>2015-01-07T21:07:36Z</cp:lastPrinted>
  <dcterms:created xsi:type="dcterms:W3CDTF">2015-01-07T17:31:47Z</dcterms:created>
  <dcterms:modified xsi:type="dcterms:W3CDTF">2015-01-08T13:39:10Z</dcterms:modified>
</cp:coreProperties>
</file>